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sldIdLst>
    <p:sldId id="301" r:id="rId2"/>
    <p:sldId id="260" r:id="rId3"/>
    <p:sldId id="282" r:id="rId4"/>
    <p:sldId id="259" r:id="rId5"/>
    <p:sldId id="257" r:id="rId6"/>
    <p:sldId id="314" r:id="rId7"/>
    <p:sldId id="266" r:id="rId8"/>
    <p:sldId id="265" r:id="rId9"/>
    <p:sldId id="258" r:id="rId10"/>
    <p:sldId id="316" r:id="rId11"/>
    <p:sldId id="287" r:id="rId12"/>
    <p:sldId id="290" r:id="rId13"/>
    <p:sldId id="304" r:id="rId14"/>
    <p:sldId id="293" r:id="rId15"/>
    <p:sldId id="294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23" r:id="rId27"/>
    <p:sldId id="278" r:id="rId28"/>
    <p:sldId id="267" r:id="rId29"/>
    <p:sldId id="321" r:id="rId30"/>
    <p:sldId id="320" r:id="rId31"/>
    <p:sldId id="296" r:id="rId32"/>
    <p:sldId id="271" r:id="rId33"/>
    <p:sldId id="325" r:id="rId34"/>
    <p:sldId id="326" r:id="rId35"/>
    <p:sldId id="327" r:id="rId36"/>
    <p:sldId id="328" r:id="rId37"/>
    <p:sldId id="329" r:id="rId38"/>
    <p:sldId id="279" r:id="rId39"/>
    <p:sldId id="332" r:id="rId40"/>
    <p:sldId id="283" r:id="rId41"/>
    <p:sldId id="319" r:id="rId42"/>
    <p:sldId id="285" r:id="rId43"/>
    <p:sldId id="331" r:id="rId44"/>
    <p:sldId id="333" r:id="rId45"/>
    <p:sldId id="289" r:id="rId46"/>
    <p:sldId id="286" r:id="rId47"/>
    <p:sldId id="306" r:id="rId48"/>
    <p:sldId id="297" r:id="rId49"/>
    <p:sldId id="269" r:id="rId5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E10D1"/>
    <a:srgbClr val="00B05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89" autoAdjust="0"/>
  </p:normalViewPr>
  <p:slideViewPr>
    <p:cSldViewPr>
      <p:cViewPr>
        <p:scale>
          <a:sx n="100" d="100"/>
          <a:sy n="100" d="100"/>
        </p:scale>
        <p:origin x="-946" y="-21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5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5B525-C875-4A43-9A3F-A97EF4C136E3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C351B-2C27-4A51-8825-63084B25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4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not to scale!</a:t>
            </a:r>
            <a:r>
              <a:rPr lang="en-US" baseline="0" dirty="0" smtClean="0"/>
              <a:t> Lest I offend anyone ;)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C351B-2C27-4A51-8825-63084B25E5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64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Also need to account for 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 helium generated from D-T + impurity species that dilute fuel ions (D,T)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C351B-2C27-4A51-8825-63084B25E5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21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C351B-2C27-4A51-8825-63084B25E5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5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expressions include </a:t>
            </a:r>
            <a:r>
              <a:rPr lang="en-US" dirty="0" err="1" smtClean="0"/>
              <a:t>Te</a:t>
            </a:r>
            <a:r>
              <a:rPr lang="en-US" dirty="0" smtClean="0"/>
              <a:t> in efficiency</a:t>
            </a:r>
            <a:r>
              <a:rPr lang="en-US" baseline="0" dirty="0" smtClean="0"/>
              <a:t> equation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C351B-2C27-4A51-8825-63084B25E5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90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have also been conceptual</a:t>
            </a:r>
            <a:r>
              <a:rPr lang="en-US" baseline="0" dirty="0" smtClean="0"/>
              <a:t> designs for copper reactors (low-A), with extremely aggressive physics assumptions that enable low recirculating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C351B-2C27-4A51-8825-63084B25E5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27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C351B-2C27-4A51-8825-63084B25E5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7750"/>
            <a:ext cx="7772400" cy="110251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241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43D9-AD13-4591-B717-38AFAE870CEC}" type="datetime1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5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ADE4-F589-44D0-9C63-56ACB6082F46}" type="datetime1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0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9C7A-8973-4D74-95A7-C6BD52F2A291}" type="datetime1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6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7150"/>
            <a:ext cx="8991600" cy="7620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47750"/>
            <a:ext cx="8991600" cy="3394472"/>
          </a:xfrm>
        </p:spPr>
        <p:txBody>
          <a:bodyPr/>
          <a:lstStyle>
            <a:lvl1pPr>
              <a:defRPr sz="2000"/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80AD-4526-4A62-B9F9-07FB1222A9F2}" type="datetime1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4767263"/>
            <a:ext cx="381000" cy="273844"/>
          </a:xfrm>
        </p:spPr>
        <p:txBody>
          <a:bodyPr/>
          <a:lstStyle/>
          <a:p>
            <a:fld id="{13CB85C8-DA36-4BD3-A323-5567AE8D504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200" y="895350"/>
            <a:ext cx="8991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05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AD9-53A0-4E3B-ACA1-70725335A3BF}" type="datetime1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1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A2DF-653C-4320-B895-BC7AB7010D6B}" type="datetime1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5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216F-5C9D-451E-B171-72A75519B613}" type="datetime1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2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DD15-E335-4F98-B677-238D43EF13E4}" type="datetime1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8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34E-1F63-44ED-9E49-3374B903C9FF}" type="datetime1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4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87AE-28B6-4876-882F-0CF68249099A}" type="datetime1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3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4EF0-B42B-489D-807D-C40DB14D4550}" type="datetime1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7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0AF5C-7FE3-4733-86F1-B4A2E4E52E82}" type="datetime1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B85C8-DA36-4BD3-A323-5567AE8D5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3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1088/0029-5515/56/10/106023" TargetMode="External"/><Relationship Id="rId13" Type="http://schemas.openxmlformats.org/officeDocument/2006/relationships/hyperlink" Target="https://doi.org/10.1088/1741-4326/ab1178" TargetMode="External"/><Relationship Id="rId3" Type="http://schemas.openxmlformats.org/officeDocument/2006/relationships/hyperlink" Target="https://www.tandfonline.com/doi/abs/10.13182/FST14-794" TargetMode="External"/><Relationship Id="rId7" Type="http://schemas.openxmlformats.org/officeDocument/2006/relationships/hyperlink" Target="https://doi.org/10.1016/j.fusengdes.2018.09.007" TargetMode="External"/><Relationship Id="rId12" Type="http://schemas.openxmlformats.org/officeDocument/2006/relationships/hyperlink" Target="https://doi.org/10.1088/1741-4326/aa739e" TargetMode="External"/><Relationship Id="rId2" Type="http://schemas.openxmlformats.org/officeDocument/2006/relationships/hyperlink" Target="http://dx.doi.org/10.1063/1.492326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dx.doi.org/10.1016/j.fusengdes.2015.07.008" TargetMode="External"/><Relationship Id="rId11" Type="http://schemas.openxmlformats.org/officeDocument/2006/relationships/hyperlink" Target="dx.doi.org/10.1016/j.fusengdes.2016.01.007" TargetMode="External"/><Relationship Id="rId5" Type="http://schemas.openxmlformats.org/officeDocument/2006/relationships/hyperlink" Target="http://aries.ucsd.edu/ARIES/" TargetMode="External"/><Relationship Id="rId10" Type="http://schemas.openxmlformats.org/officeDocument/2006/relationships/hyperlink" Target="dx.doi.org/10.1016/j.fusengdes.2014.09.018" TargetMode="External"/><Relationship Id="rId4" Type="http://schemas.openxmlformats.org/officeDocument/2006/relationships/hyperlink" Target="https://www.tandfonline.com/toc/ufst20/67/1" TargetMode="External"/><Relationship Id="rId9" Type="http://schemas.openxmlformats.org/officeDocument/2006/relationships/hyperlink" Target="https://royalsocietypublishing.org/doi/10.1098/rsta.2017.044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academies.org/our-work/a-strategic-plan-for-us-burning-plasma-research" TargetMode="External"/><Relationship Id="rId2" Type="http://schemas.openxmlformats.org/officeDocument/2006/relationships/hyperlink" Target="https://www.nationalacademies.org/our-work/key-goals-and-innovations-needed-for-a-us-compact-fusion-pilot-plant#sectionWebFriendl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tes.google.com/pppl.gov/dpp-cpp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"/>
            <a:ext cx="1676600" cy="17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24150"/>
            <a:ext cx="6400800" cy="18288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Walter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Guttenfelder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Princeton Plasma Physics Laboratory</a:t>
            </a:r>
          </a:p>
          <a:p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SULI 2020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23, 2020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57550"/>
            <a:ext cx="2168426" cy="173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188" y="3200015"/>
            <a:ext cx="1540412" cy="181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42" y="57151"/>
            <a:ext cx="1153149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946402" cy="194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58421"/>
            <a:ext cx="8458200" cy="1102519"/>
          </a:xfrm>
          <a:solidFill>
            <a:schemeClr val="bg1">
              <a:alpha val="84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Integrated optimization of (toroidal magnetic) fusion power plants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24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More detailed block diagram of </a:t>
            </a:r>
            <a:r>
              <a:rPr lang="en-US" b="1" dirty="0" smtClean="0"/>
              <a:t>plant power </a:t>
            </a:r>
            <a:r>
              <a:rPr lang="en-US" b="1" dirty="0" smtClean="0"/>
              <a:t>balance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3" b="11357"/>
          <a:stretch/>
        </p:blipFill>
        <p:spPr bwMode="auto">
          <a:xfrm>
            <a:off x="381000" y="963930"/>
            <a:ext cx="7800975" cy="336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468879"/>
            <a:ext cx="385105" cy="313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lIns="18288" tIns="18288" rIns="18288" bIns="18288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P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aux</a:t>
            </a:r>
            <a:endParaRPr lang="en-US" b="1" baseline="-25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561890"/>
            <a:ext cx="853182" cy="313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lIns="18288" tIns="18288" rIns="18288" bIns="18288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P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aux</a:t>
            </a:r>
            <a:r>
              <a:rPr lang="en-US" b="1" dirty="0" smtClean="0">
                <a:solidFill>
                  <a:srgbClr val="0000FF"/>
                </a:solidFill>
              </a:rPr>
              <a:t>/</a:t>
            </a:r>
            <a:r>
              <a:rPr lang="en-US" b="1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h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aux</a:t>
            </a:r>
            <a:endParaRPr lang="en-US" b="1" baseline="-25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2978502"/>
            <a:ext cx="405624" cy="313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lIns="18288" tIns="18288" rIns="18288" bIns="18288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h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aux</a:t>
            </a:r>
            <a:endParaRPr lang="en-US" b="1" baseline="-25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5529" y="2673702"/>
            <a:ext cx="312650" cy="313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lIns="18288" tIns="18288" rIns="18288" bIns="18288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h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th</a:t>
            </a:r>
            <a:endParaRPr lang="en-US" b="1" baseline="-25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5567" y="997302"/>
            <a:ext cx="243721" cy="313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lIns="18288" tIns="18288" rIns="18288" bIns="18288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P</a:t>
            </a:r>
            <a:r>
              <a:rPr lang="en-US" b="1" baseline="-25000" dirty="0" err="1">
                <a:solidFill>
                  <a:srgbClr val="0000FF"/>
                </a:solidFill>
              </a:rPr>
              <a:t>n</a:t>
            </a:r>
            <a:endParaRPr lang="en-US" b="1" baseline="-25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0" y="1911702"/>
            <a:ext cx="721736" cy="313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lIns="18288" tIns="18288" rIns="18288" bIns="18288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P</a:t>
            </a:r>
            <a:r>
              <a:rPr lang="en-US" b="1" baseline="-2500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a</a:t>
            </a:r>
            <a:r>
              <a:rPr lang="en-US" b="1" dirty="0" err="1" smtClean="0">
                <a:solidFill>
                  <a:srgbClr val="0000FF"/>
                </a:solidFill>
              </a:rPr>
              <a:t>+P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aux</a:t>
            </a:r>
            <a:endParaRPr lang="en-US" b="1" baseline="-25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3486150"/>
            <a:ext cx="372538" cy="313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lIns="18288" tIns="18288" rIns="18288" bIns="18288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P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net</a:t>
            </a:r>
            <a:endParaRPr lang="en-US" b="1" baseline="-250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050" y="4071973"/>
            <a:ext cx="509114" cy="313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lIns="18288" tIns="18288" rIns="18288" bIns="18288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P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recirc</a:t>
            </a:r>
            <a:endParaRPr lang="en-US" b="1" baseline="-25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05600" y="4037320"/>
                <a:ext cx="2382704" cy="97289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𝐧𝐞𝐭</m:t>
                          </m:r>
                        </m:sub>
                      </m:sSub>
                      <m:r>
                        <a:rPr lang="en-US" b="1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𝐠𝐫𝐨𝐬𝐬</m:t>
                          </m:r>
                        </m:sub>
                      </m:sSub>
                      <m:r>
                        <a:rPr lang="en-US" b="1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𝐫𝐞𝐜𝐢𝐫𝐜</m:t>
                          </m:r>
                        </m:sub>
                      </m:sSub>
                    </m:oMath>
                  </m:oMathPara>
                </a14:m>
                <a:endParaRPr lang="en-US" b="1" dirty="0" smtClean="0">
                  <a:solidFill>
                    <a:srgbClr val="0000FF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𝐐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𝐞𝐧𝐠</m:t>
                          </m:r>
                        </m:sub>
                      </m:sSub>
                      <m:r>
                        <a:rPr lang="en-US" b="1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𝐠𝐫𝐨𝐬𝐬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𝐫𝐞𝐜𝐢𝐫𝐜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dirty="0" smtClean="0">
                  <a:solidFill>
                    <a:srgbClr val="0000FF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037320"/>
                <a:ext cx="2382704" cy="9728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172200" y="3054702"/>
            <a:ext cx="491930" cy="313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lIns="18288" tIns="18288" rIns="18288" bIns="18288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P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gross</a:t>
            </a:r>
            <a:endParaRPr lang="en-US" b="1" baseline="-250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800" y="947773"/>
            <a:ext cx="535468" cy="313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lIns="18288" tIns="18288" rIns="18288" bIns="18288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P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pump</a:t>
            </a:r>
            <a:endParaRPr lang="en-US" b="1" baseline="-250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40610" y="4397327"/>
            <a:ext cx="492379" cy="313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lIns="18288" tIns="18288" rIns="18288" bIns="18288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P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plant</a:t>
            </a:r>
            <a:endParaRPr lang="en-US" b="1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Electricity output &amp; gain depend on fusion power &amp; gain, thermal efficiency, and external heating efficiency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1200150"/>
                <a:ext cx="7668253" cy="2830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gross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th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n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α</m:t>
                              </m:r>
                            </m:sub>
                          </m:sSub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aux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b="0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𝐠𝐫𝐨𝐬𝐬</m:t>
                          </m:r>
                        </m:sub>
                      </m:sSub>
                      <m:r>
                        <a:rPr lang="en-US" sz="2000" b="1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𝛈</m:t>
                          </m:r>
                        </m:e>
                        <m:sub>
                          <m:r>
                            <a:rPr lang="en-US" sz="2000" b="1" i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𝐭𝐡</m:t>
                          </m:r>
                        </m:sub>
                      </m:sSub>
                      <m:r>
                        <a:rPr lang="en-US" sz="2000" b="1" i="0">
                          <a:solidFill>
                            <a:srgbClr val="0000FF"/>
                          </a:solidFill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𝐐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𝐩</m:t>
                          </m:r>
                        </m:sub>
                      </m:sSub>
                      <m:r>
                        <a:rPr lang="en-US" sz="2000" b="1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𝐚𝐮𝐱</m:t>
                          </m:r>
                        </m:sub>
                      </m:sSub>
                      <m:r>
                        <a:rPr lang="en-US" sz="2000" b="1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⋅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20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20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𝟖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𝐌</m:t>
                              </m:r>
                            </m:e>
                            <m:sub>
                              <m:r>
                                <a:rPr lang="en-US" sz="2000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𝐧</m:t>
                              </m:r>
                            </m:sub>
                          </m:sSub>
                          <m:r>
                            <a:rPr lang="en-US" sz="20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20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20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0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𝐐</m:t>
                              </m:r>
                            </m:e>
                            <m:sub>
                              <m:r>
                                <a:rPr lang="en-US" sz="2000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𝐩</m:t>
                              </m:r>
                            </m:sub>
                          </m:sSub>
                          <m:r>
                            <a:rPr lang="en-US" sz="20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000" b="1" dirty="0" smtClean="0">
                  <a:solidFill>
                    <a:schemeClr val="tx1"/>
                  </a:solidFill>
                </a:endParaRPr>
              </a:p>
              <a:p>
                <a:endParaRPr lang="en-US" sz="2000" b="0" dirty="0" smtClean="0">
                  <a:solidFill>
                    <a:schemeClr val="tx1"/>
                  </a:solidFill>
                </a:endParaRPr>
              </a:p>
              <a:p>
                <a:endParaRPr lang="en-US" sz="20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 smtClean="0">
                              <a:latin typeface="Cambria Math"/>
                            </a:rPr>
                            <m:t>r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ecirc</m:t>
                          </m:r>
                        </m:sub>
                      </m:sSub>
                      <m:r>
                        <a:rPr lang="en-US" sz="20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aux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η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aux</m:t>
                              </m:r>
                            </m:sub>
                          </m:sSub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coils</m:t>
                          </m:r>
                        </m:sub>
                      </m:sSub>
                      <m:r>
                        <a:rPr lang="en-US" sz="20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sub</m:t>
                          </m:r>
                        </m:sub>
                      </m:sSub>
                      <m:r>
                        <a:rPr lang="en-US" sz="2000" b="0" i="0" smtClean="0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control</m:t>
                          </m:r>
                        </m:sub>
                      </m:sSub>
                      <m:r>
                        <a:rPr lang="en-US" sz="2000" b="0" i="0" smtClean="0">
                          <a:latin typeface="Cambria Math"/>
                        </a:rPr>
                        <m:t> 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pump</m:t>
                          </m:r>
                        </m:sub>
                      </m:sSub>
                    </m:oMath>
                  </m:oMathPara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𝐫𝐞𝐜𝐢𝐫𝐜</m:t>
                          </m:r>
                        </m:sub>
                      </m:sSub>
                      <m:r>
                        <a:rPr lang="en-US" sz="2000" b="1" i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sz="2000" b="1" i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𝐚𝐮𝐱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n-US" sz="2000" b="1" i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𝐚𝐮𝐱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n-US" sz="2000" b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𝐚𝐮𝐱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𝐏</m:t>
                                  </m:r>
                                </m:e>
                                <m:sub>
                                  <m:r>
                                    <a:rPr lang="en-US" sz="2000" b="1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𝐜𝐨𝐢𝐥𝐬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𝐏</m:t>
                                  </m:r>
                                </m:e>
                                <m:sub>
                                  <m:r>
                                    <a:rPr lang="en-US" sz="2000" b="1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𝐚𝐮𝐱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n-US" sz="2000" b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𝐚𝐮𝐱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𝐐</m:t>
                              </m:r>
                            </m:e>
                            <m:sub>
                              <m:r>
                                <a:rPr lang="en-US" sz="2000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𝐩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000" b="1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1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𝐏</m:t>
                                      </m:r>
                                    </m:e>
                                    <m:sub>
                                      <m:r>
                                        <a:rPr lang="en-US" sz="2000" b="1" i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𝐬𝐮𝐛</m:t>
                                      </m:r>
                                    </m:sub>
                                  </m:sSub>
                                  <m:r>
                                    <a:rPr lang="en-US" sz="2000" b="1" i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+ </m:t>
                                  </m:r>
                                  <m:sSub>
                                    <m:sSubPr>
                                      <m:ctrlPr>
                                        <a:rPr lang="en-US" sz="2000" b="1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𝐏</m:t>
                                      </m:r>
                                    </m:e>
                                    <m:sub>
                                      <m:r>
                                        <a:rPr lang="en-US" sz="2000" b="1" i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𝐜𝐨𝐧𝐭𝐫𝐨𝐥</m:t>
                                      </m:r>
                                    </m:sub>
                                  </m:sSub>
                                  <m:r>
                                    <a:rPr lang="en-US" sz="2000" b="1" i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 +</m:t>
                                  </m:r>
                                  <m:sSub>
                                    <m:sSubPr>
                                      <m:ctrlPr>
                                        <a:rPr lang="en-US" sz="2000" b="1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𝐏</m:t>
                                      </m:r>
                                    </m:e>
                                    <m:sub>
                                      <m:r>
                                        <a:rPr lang="en-US" sz="2000" b="1" i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𝐩𝐮𝐦𝐩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𝐏</m:t>
                                  </m:r>
                                </m:e>
                                <m:sub>
                                  <m:r>
                                    <a:rPr lang="en-US" sz="2000" b="1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𝐟𝐮𝐬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00150"/>
                <a:ext cx="7668253" cy="28300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858000" y="121539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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1.1,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neutron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energy multiplier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0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Electricity </a:t>
            </a:r>
            <a:r>
              <a:rPr lang="en-US" dirty="0"/>
              <a:t>output </a:t>
            </a:r>
            <a:r>
              <a:rPr lang="en-US" dirty="0" smtClean="0"/>
              <a:t>&amp; gain depend on fusion power &amp; gain, thermal efficiency, and external heating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47750"/>
            <a:ext cx="89916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Assuming SC coils (P</a:t>
            </a:r>
            <a:r>
              <a:rPr lang="en-US" baseline="-25000" dirty="0" smtClean="0"/>
              <a:t>coils</a:t>
            </a:r>
            <a:r>
              <a:rPr lang="en-US" dirty="0" smtClean="0">
                <a:sym typeface="Wingdings" panose="05000000000000000000" pitchFamily="2" charset="2"/>
              </a:rPr>
              <a:t>0</a:t>
            </a:r>
            <a:r>
              <a:rPr lang="en-US" dirty="0" smtClean="0">
                <a:sym typeface="Wingdings" panose="05000000000000000000" pitchFamily="2" charset="2"/>
              </a:rPr>
              <a:t>), (</a:t>
            </a:r>
            <a:r>
              <a:rPr lang="en-US" dirty="0" err="1" smtClean="0">
                <a:sym typeface="Wingdings" panose="05000000000000000000" pitchFamily="2" charset="2"/>
              </a:rPr>
              <a:t>P</a:t>
            </a:r>
            <a:r>
              <a:rPr lang="en-US" baseline="-25000" dirty="0" err="1" smtClean="0">
                <a:sym typeface="Wingdings" panose="05000000000000000000" pitchFamily="2" charset="2"/>
              </a:rPr>
              <a:t>sub</a:t>
            </a:r>
            <a:r>
              <a:rPr lang="en-US" dirty="0" err="1" smtClean="0">
                <a:sym typeface="Wingdings" panose="05000000000000000000" pitchFamily="2" charset="2"/>
              </a:rPr>
              <a:t>+P</a:t>
            </a:r>
            <a:r>
              <a:rPr lang="en-US" baseline="-25000" dirty="0" err="1" smtClean="0">
                <a:sym typeface="Wingdings" panose="05000000000000000000" pitchFamily="2" charset="2"/>
              </a:rPr>
              <a:t>con</a:t>
            </a:r>
            <a:r>
              <a:rPr lang="en-US" dirty="0" err="1" smtClean="0">
                <a:sym typeface="Wingdings" panose="05000000000000000000" pitchFamily="2" charset="2"/>
              </a:rPr>
              <a:t>+P</a:t>
            </a:r>
            <a:r>
              <a:rPr lang="en-US" baseline="-25000" dirty="0" err="1" smtClean="0">
                <a:sym typeface="Wingdings" panose="05000000000000000000" pitchFamily="2" charset="2"/>
              </a:rPr>
              <a:t>pump</a:t>
            </a:r>
            <a:r>
              <a:rPr lang="en-US" dirty="0" smtClean="0">
                <a:sym typeface="Wingdings" panose="05000000000000000000" pitchFamily="2" charset="2"/>
              </a:rPr>
              <a:t>)/</a:t>
            </a:r>
            <a:r>
              <a:rPr lang="en-US" dirty="0" err="1" smtClean="0">
                <a:sym typeface="Wingdings" panose="05000000000000000000" pitchFamily="2" charset="2"/>
              </a:rPr>
              <a:t>P</a:t>
            </a:r>
            <a:r>
              <a:rPr lang="en-US" baseline="-25000" dirty="0" err="1" smtClean="0">
                <a:sym typeface="Wingdings" panose="05000000000000000000" pitchFamily="2" charset="2"/>
              </a:rPr>
              <a:t>fus</a:t>
            </a:r>
            <a:r>
              <a:rPr lang="en-US" dirty="0" smtClean="0">
                <a:sym typeface="Wingdings" panose="05000000000000000000" pitchFamily="2" charset="2"/>
              </a:rPr>
              <a:t>=0.07, </a:t>
            </a:r>
            <a:r>
              <a:rPr lang="en-US" dirty="0" err="1" smtClean="0">
                <a:sym typeface="Wingdings" panose="05000000000000000000" pitchFamily="2" charset="2"/>
              </a:rPr>
              <a:t>M</a:t>
            </a:r>
            <a:r>
              <a:rPr lang="en-US" baseline="-25000" dirty="0" err="1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=1.1</a:t>
            </a: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38200" y="1885950"/>
                <a:ext cx="6964279" cy="2723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𝐐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𝐞𝐧𝐠</m:t>
                          </m:r>
                        </m:sub>
                      </m:sSub>
                      <m:r>
                        <a:rPr lang="en-US" sz="2000" b="1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𝛈</m:t>
                          </m:r>
                        </m:e>
                        <m:sub>
                          <m:r>
                            <a:rPr lang="en-US" sz="2000" b="1" i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𝐭𝐡</m:t>
                          </m:r>
                        </m:sub>
                      </m:sSub>
                      <m:r>
                        <a:rPr lang="en-US" sz="2000" b="1" i="0">
                          <a:solidFill>
                            <a:srgbClr val="0000FF"/>
                          </a:solidFill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𝐐</m:t>
                          </m:r>
                        </m:e>
                        <m:sub>
                          <m:r>
                            <a:rPr lang="en-US" sz="2000" b="1" i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𝐩</m:t>
                          </m:r>
                        </m:sub>
                      </m:sSub>
                      <m:r>
                        <a:rPr lang="en-US" sz="2000" b="1">
                          <a:solidFill>
                            <a:srgbClr val="0000FF"/>
                          </a:solidFill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𝛈</m:t>
                          </m:r>
                        </m:e>
                        <m:sub>
                          <m:r>
                            <a:rPr lang="en-US" sz="2000" b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𝐚𝐮𝐱</m:t>
                          </m:r>
                        </m:sub>
                      </m:sSub>
                      <m:r>
                        <a:rPr lang="en-US" sz="2000" b="1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⋅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000" b="1" i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000" b="1" i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𝟖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𝐌</m:t>
                                  </m:r>
                                </m:e>
                                <m:sub>
                                  <m:r>
                                    <a:rPr lang="en-US" sz="2000" b="1" i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𝐧</m:t>
                                  </m:r>
                                </m:sub>
                              </m:sSub>
                              <m:r>
                                <a:rPr lang="en-US" sz="2000" b="1" i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000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000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000" b="1" i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000" b="1" i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𝐐</m:t>
                                  </m:r>
                                </m:e>
                                <m:sub>
                                  <m:r>
                                    <a:rPr lang="en-US" sz="2000" b="1" i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𝐩</m:t>
                                  </m:r>
                                </m:sub>
                              </m:sSub>
                              <m:r>
                                <a:rPr lang="en-US" sz="2000" b="1" i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000" b="1" i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000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000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𝟎𝟕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𝛈</m:t>
                                  </m:r>
                                </m:e>
                                <m:sub>
                                  <m:r>
                                    <a:rPr lang="en-US" sz="2000" b="1" i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𝐚𝐮𝐱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𝐐</m:t>
                                  </m:r>
                                </m:e>
                                <m:sub>
                                  <m:r>
                                    <a:rPr lang="en-US" sz="2000" b="1" i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𝐩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000" b="1" dirty="0" smtClean="0">
                  <a:solidFill>
                    <a:srgbClr val="0000FF"/>
                  </a:solidFill>
                  <a:latin typeface="Cambria Math"/>
                </a:endParaRPr>
              </a:p>
              <a:p>
                <a:endParaRPr lang="en-US" sz="2000" b="1" dirty="0">
                  <a:solidFill>
                    <a:srgbClr val="0000FF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net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fus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η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th</m:t>
                              </m:r>
                            </m:sub>
                          </m:sSub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0.8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n</m:t>
                                  </m:r>
                                </m:sub>
                              </m:sSub>
                              <m: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+0.2+</m:t>
                              </m:r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p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−0.07</m:t>
                          </m:r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aux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η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aux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srgbClr val="0000FF"/>
                  </a:solidFill>
                  <a:latin typeface="Cambria Math"/>
                </a:endParaRPr>
              </a:p>
              <a:p>
                <a:endParaRPr lang="en-US" sz="2000" b="1" dirty="0" smtClean="0">
                  <a:solidFill>
                    <a:srgbClr val="0000FF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sz="2000" b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𝐧𝐞𝐭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≈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sz="2000" b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𝐟𝐮𝐬</m:t>
                          </m:r>
                        </m:sub>
                      </m:sSub>
                      <m:r>
                        <a:rPr lang="en-US" sz="2000" b="1">
                          <a:solidFill>
                            <a:srgbClr val="0000FF"/>
                          </a:solidFill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𝛈</m:t>
                          </m:r>
                        </m:e>
                        <m:sub>
                          <m:r>
                            <a:rPr lang="en-US" sz="2000" b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𝐭𝐡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⋅</m:t>
                      </m:r>
                      <m:r>
                        <a:rPr lang="en-US" sz="2000" b="1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000" b="1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000" b="1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𝟗𝟒</m:t>
                      </m:r>
                      <m:r>
                        <a:rPr lang="en-US" sz="2000" b="1">
                          <a:solidFill>
                            <a:srgbClr val="0000FF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sz="2000" b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𝐚𝐮𝐱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n-US" sz="2000" b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𝐚𝐮𝐱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00FF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85950"/>
                <a:ext cx="6964279" cy="272337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30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Cost-of-electricity (COE) and capital cost are also of great </a:t>
            </a:r>
            <a:r>
              <a:rPr lang="en-US" dirty="0" smtClean="0"/>
              <a:t>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71550"/>
            <a:ext cx="8991600" cy="3962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Not considering cost metrics here (quantitatively)</a:t>
            </a:r>
          </a:p>
          <a:p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have been multiple attempts to quantify </a:t>
            </a:r>
            <a:r>
              <a:rPr lang="en-US" dirty="0" smtClean="0"/>
              <a:t>Nth-of-a-kind </a:t>
            </a:r>
            <a:r>
              <a:rPr lang="en-US" dirty="0"/>
              <a:t>power plant </a:t>
            </a:r>
            <a:r>
              <a:rPr lang="en-US" dirty="0" smtClean="0"/>
              <a:t>COE, depending </a:t>
            </a:r>
            <a:r>
              <a:rPr lang="en-US" dirty="0" smtClean="0"/>
              <a:t>on:</a:t>
            </a:r>
            <a:endParaRPr lang="en-US" dirty="0" smtClean="0"/>
          </a:p>
          <a:p>
            <a:pPr lvl="1"/>
            <a:r>
              <a:rPr lang="en-US" dirty="0" smtClean="0"/>
              <a:t>Capital cost </a:t>
            </a:r>
            <a:r>
              <a:rPr lang="en-US" dirty="0" smtClean="0"/>
              <a:t>(generally expect </a:t>
            </a:r>
            <a:r>
              <a:rPr lang="en-US" dirty="0" smtClean="0"/>
              <a:t>$$$ ~ volume </a:t>
            </a:r>
            <a:r>
              <a:rPr lang="en-US" dirty="0" smtClean="0"/>
              <a:t>or </a:t>
            </a:r>
            <a:r>
              <a:rPr lang="en-US" dirty="0" smtClean="0"/>
              <a:t>mass</a:t>
            </a:r>
            <a:r>
              <a:rPr lang="en-US" dirty="0" smtClean="0"/>
              <a:t>) + “learning curve”</a:t>
            </a:r>
            <a:endParaRPr lang="en-US" dirty="0" smtClean="0"/>
          </a:p>
          <a:p>
            <a:pPr lvl="1"/>
            <a:r>
              <a:rPr lang="en-US" dirty="0" smtClean="0"/>
              <a:t>Construction, licensing and operating costs</a:t>
            </a:r>
          </a:p>
          <a:p>
            <a:pPr lvl="1"/>
            <a:r>
              <a:rPr lang="en-US" dirty="0" smtClean="0"/>
              <a:t>Availability</a:t>
            </a:r>
          </a:p>
          <a:p>
            <a:pPr lvl="1"/>
            <a:r>
              <a:rPr lang="en-US" dirty="0" smtClean="0"/>
              <a:t>Waste disposal</a:t>
            </a:r>
            <a:endParaRPr lang="en-US" dirty="0" smtClean="0"/>
          </a:p>
          <a:p>
            <a:pPr lvl="1"/>
            <a:r>
              <a:rPr lang="en-US" dirty="0" smtClean="0"/>
              <a:t>Contingency</a:t>
            </a:r>
          </a:p>
          <a:p>
            <a:endParaRPr lang="en-US" dirty="0" smtClean="0"/>
          </a:p>
          <a:p>
            <a:r>
              <a:rPr lang="en-US" dirty="0" smtClean="0"/>
              <a:t>Capital cost &amp; development costs driven by risks &amp; unknowns, complexity</a:t>
            </a:r>
            <a:r>
              <a:rPr lang="en-US" dirty="0"/>
              <a:t>, engineering, design, prototyping </a:t>
            </a:r>
            <a:r>
              <a:rPr lang="en-US" dirty="0">
                <a:sym typeface="Wingdings" panose="05000000000000000000" pitchFamily="2" charset="2"/>
              </a:rPr>
              <a:t> hard to </a:t>
            </a:r>
            <a:r>
              <a:rPr lang="en-US" dirty="0" smtClean="0">
                <a:sym typeface="Wingdings" panose="05000000000000000000" pitchFamily="2" charset="2"/>
              </a:rPr>
              <a:t>quantify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4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Remainder of this talk: assemble expressions, relations and constraints for </a:t>
            </a:r>
            <a:r>
              <a:rPr lang="en-US" dirty="0" err="1"/>
              <a:t>P</a:t>
            </a:r>
            <a:r>
              <a:rPr lang="en-US" baseline="-25000" dirty="0" err="1"/>
              <a:t>fusion</a:t>
            </a:r>
            <a:r>
              <a:rPr lang="en-US" dirty="0"/>
              <a:t>, </a:t>
            </a:r>
            <a:r>
              <a:rPr lang="en-US" dirty="0" err="1"/>
              <a:t>P</a:t>
            </a:r>
            <a:r>
              <a:rPr lang="en-US" baseline="-25000" dirty="0" err="1"/>
              <a:t>aux</a:t>
            </a:r>
            <a:r>
              <a:rPr lang="en-US" dirty="0"/>
              <a:t>, </a:t>
            </a:r>
            <a:r>
              <a:rPr lang="en-US" dirty="0" err="1"/>
              <a:t>Q</a:t>
            </a:r>
            <a:r>
              <a:rPr lang="en-US" baseline="-25000" dirty="0" err="1"/>
              <a:t>p</a:t>
            </a:r>
            <a:r>
              <a:rPr lang="en-US" dirty="0"/>
              <a:t>, </a:t>
            </a:r>
            <a:r>
              <a:rPr lang="en-US" dirty="0" err="1">
                <a:latin typeface="Symbol" panose="05050102010706020507" pitchFamily="18" charset="2"/>
              </a:rPr>
              <a:t>h</a:t>
            </a:r>
            <a:r>
              <a:rPr lang="en-US" baseline="-25000" dirty="0" err="1"/>
              <a:t>th</a:t>
            </a:r>
            <a:r>
              <a:rPr lang="en-US" dirty="0"/>
              <a:t>, </a:t>
            </a:r>
            <a:r>
              <a:rPr lang="en-US" dirty="0" err="1" smtClean="0">
                <a:latin typeface="Symbol" panose="05050102010706020507" pitchFamily="18" charset="2"/>
              </a:rPr>
              <a:t>h</a:t>
            </a:r>
            <a:r>
              <a:rPr lang="en-US" baseline="-25000" dirty="0" err="1" smtClean="0"/>
              <a:t>aux</a:t>
            </a:r>
            <a:r>
              <a:rPr lang="en-US" dirty="0" smtClean="0"/>
              <a:t>,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58478"/>
            <a:ext cx="8991600" cy="3394472"/>
          </a:xfrm>
        </p:spPr>
        <p:txBody>
          <a:bodyPr/>
          <a:lstStyle/>
          <a:p>
            <a:r>
              <a:rPr lang="en-US" b="1" dirty="0" smtClean="0"/>
              <a:t>Geometry and </a:t>
            </a:r>
            <a:r>
              <a:rPr lang="en-US" b="1" dirty="0" smtClean="0"/>
              <a:t>size</a:t>
            </a:r>
            <a:endParaRPr lang="en-US" b="1" dirty="0" smtClean="0"/>
          </a:p>
          <a:p>
            <a:r>
              <a:rPr lang="en-US" b="1" dirty="0" smtClean="0"/>
              <a:t>Nuclear physics</a:t>
            </a:r>
          </a:p>
          <a:p>
            <a:r>
              <a:rPr lang="en-US" b="1" dirty="0" smtClean="0"/>
              <a:t>Engineering</a:t>
            </a:r>
          </a:p>
          <a:p>
            <a:r>
              <a:rPr lang="en-US" b="1" dirty="0"/>
              <a:t>Plasma physics</a:t>
            </a:r>
          </a:p>
          <a:p>
            <a:endParaRPr lang="en-US" dirty="0"/>
          </a:p>
          <a:p>
            <a:r>
              <a:rPr lang="en-US" dirty="0" smtClean="0"/>
              <a:t>I’ll focus on tokamak, but can do similar for others (</a:t>
            </a:r>
            <a:r>
              <a:rPr lang="en-US" dirty="0" err="1" smtClean="0"/>
              <a:t>stellarators</a:t>
            </a:r>
            <a:r>
              <a:rPr lang="en-US" dirty="0" smtClean="0"/>
              <a:t>, RFPs, FRCs, MCF, ICF, </a:t>
            </a:r>
            <a:r>
              <a:rPr lang="en-US" dirty="0" smtClean="0"/>
              <a:t>…) </a:t>
            </a:r>
            <a:r>
              <a:rPr lang="en-US" dirty="0" smtClean="0">
                <a:sym typeface="Wingdings" panose="05000000000000000000" pitchFamily="2" charset="2"/>
              </a:rPr>
              <a:t> </a:t>
            </a:r>
            <a:r>
              <a:rPr lang="en-US" u="sng" dirty="0" smtClean="0">
                <a:sym typeface="Wingdings" panose="05000000000000000000" pitchFamily="2" charset="2"/>
              </a:rPr>
              <a:t>good homework proble</a:t>
            </a:r>
            <a:r>
              <a:rPr lang="en-US" u="sng" dirty="0" smtClean="0">
                <a:sym typeface="Wingdings" panose="05000000000000000000" pitchFamily="2" charset="2"/>
              </a:rPr>
              <a:t>m for you! (and me)</a:t>
            </a:r>
            <a:endParaRPr lang="en-US" u="sng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14</a:t>
            </a:fld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3657600" y="1234678"/>
            <a:ext cx="228600" cy="1371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200" y="1539478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Highlight interactions in 0D systems analysis that influence design points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geometry definitions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79" y="971550"/>
            <a:ext cx="3740721" cy="289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6130810" y="1276350"/>
            <a:ext cx="0" cy="7620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29252" y="2038350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I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TF</a:t>
            </a:r>
            <a:endParaRPr lang="en-US" sz="2000" b="1" baseline="-25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28600" y="1428750"/>
                <a:ext cx="5528052" cy="3214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Major radius: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𝐑</m:t>
                        </m:r>
                      </m:e>
                      <m:sub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b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Minor radius: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𝐚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Aspect ratio: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𝐀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𝐑</m:t>
                            </m:r>
                          </m:e>
                          <m:sub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𝐚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mbria Math"/>
                  </a:rPr>
                  <a:t> 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Inverse aspect ratio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dirty="0" smtClean="0">
                    <a:solidFill>
                      <a:schemeClr val="tx1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𝛜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𝐀</m:t>
                        </m:r>
                      </m:den>
                    </m:f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𝐚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𝐑</m:t>
                        </m:r>
                        <m:r>
                          <a:rPr lang="en-US" b="1" i="0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Plasma elongation: </a:t>
                </a:r>
                <a:r>
                  <a:rPr lang="en-US" b="1" dirty="0" smtClean="0">
                    <a:latin typeface="Symbol" panose="05050102010706020507" pitchFamily="18" charset="2"/>
                  </a:rPr>
                  <a:t>k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Blanket thickness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𝐛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latin typeface="Symbol" panose="05050102010706020507" pitchFamily="18" charset="2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Coil thickness: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cs typeface="Arial" panose="020B0604020202020204" pitchFamily="34" charset="0"/>
                      </a:rPr>
                      <m:t>𝐜</m:t>
                    </m:r>
                  </m:oMath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Plasma volume:</a:t>
                </a:r>
                <a:r>
                  <a:rPr lang="en-US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𝑽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𝝅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𝝅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𝜿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Plasma surface area: 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Arial" panose="020B0604020202020204" pitchFamily="34" charset="0"/>
                      </a:rPr>
                      <m:t>≈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</a:rPr>
                      <m:t>𝛑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b="1">
                        <a:latin typeface="Cambria Math"/>
                      </a:rPr>
                      <m:t>⋅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</a:rPr>
                      <m:t>𝛑</m:t>
                    </m:r>
                    <m:r>
                      <a:rPr lang="en-US" b="1" i="1">
                        <a:latin typeface="Cambria Math"/>
                      </a:rPr>
                      <m:t>𝐚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b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𝜿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>
                                <a:latin typeface="Cambria Math"/>
                              </a:rPr>
                              <m:t>/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b="1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/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chemeClr val="tx1"/>
                  </a:solidFill>
                  <a:latin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28750"/>
                <a:ext cx="5528052" cy="3214534"/>
              </a:xfrm>
              <a:prstGeom prst="rect">
                <a:avLst/>
              </a:prstGeom>
              <a:blipFill rotWithShape="1">
                <a:blip r:embed="rId3"/>
                <a:stretch>
                  <a:fillRect l="-993" t="-947" b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255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Fusion power depends on pressure and volume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057400" y="1200150"/>
                <a:ext cx="3599960" cy="2694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fus</m:t>
                          </m:r>
                        </m:sub>
                      </m:sSub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D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T</m:t>
                          </m:r>
                        </m:sub>
                      </m:sSub>
                      <m:d>
                        <m:dPr>
                          <m:begChr m:val="〈"/>
                          <m:endChr m:val="〉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σv</m:t>
                          </m:r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ℰ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DT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V</m:t>
                      </m:r>
                    </m:oMath>
                  </m:oMathPara>
                </a14:m>
                <a:endParaRPr lang="en-US" sz="2400" b="0" dirty="0" smtClean="0">
                  <a:latin typeface="Cambria Math"/>
                </a:endParaRPr>
              </a:p>
              <a:p>
                <a:pPr algn="ctr"/>
                <a:endParaRPr lang="en-US" sz="2400" b="0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 smtClean="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fus</m:t>
                          </m:r>
                        </m:sub>
                      </m:sSub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a:rPr lang="en-US" sz="2400" i="0">
                          <a:latin typeface="Cambria Math"/>
                        </a:rPr>
                        <m:t>~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nT</m:t>
                              </m:r>
                            </m:e>
                          </m:d>
                        </m:e>
                        <m:sup>
                          <m:r>
                            <a:rPr lang="en-US" sz="2400" b="0" i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V</m:t>
                      </m:r>
                      <m:r>
                        <a:rPr lang="en-US" sz="2400" b="0" i="0" smtClean="0">
                          <a:latin typeface="Cambria Math"/>
                        </a:rPr>
                        <m:t> ~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p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0" smtClean="0">
                          <a:latin typeface="Cambria Math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R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a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κ</m:t>
                      </m:r>
                    </m:oMath>
                  </m:oMathPara>
                </a14:m>
                <a:endParaRPr lang="en-US" sz="2400" dirty="0" smtClean="0">
                  <a:latin typeface="Cambria Math"/>
                </a:endParaRPr>
              </a:p>
              <a:p>
                <a:pPr algn="ctr"/>
                <a:endParaRPr lang="en-US" sz="2400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sz="2400" b="1" i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𝐟𝐮𝐬</m:t>
                          </m:r>
                        </m:sub>
                      </m:sSub>
                      <m:r>
                        <a:rPr lang="en-US" sz="2400" b="1" i="0">
                          <a:solidFill>
                            <a:srgbClr val="3333CC"/>
                          </a:solidFill>
                          <a:latin typeface="Cambria Math"/>
                        </a:rPr>
                        <m:t>~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𝛃</m:t>
                          </m:r>
                        </m:e>
                        <m:sup>
                          <m:r>
                            <a:rPr lang="en-US" sz="2400" b="1" i="0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𝐁</m:t>
                          </m:r>
                        </m:e>
                        <m:sup>
                          <m:r>
                            <a:rPr lang="en-US" sz="2400" b="1" i="0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a:rPr lang="en-US" sz="2400" b="1" i="0">
                          <a:solidFill>
                            <a:srgbClr val="3333CC"/>
                          </a:solidFill>
                          <a:latin typeface="Cambria Math"/>
                        </a:rPr>
                        <m:t>𝐑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𝐚</m:t>
                          </m:r>
                        </m:e>
                        <m:sup>
                          <m:r>
                            <a:rPr lang="en-US" sz="2400" b="1" i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0">
                          <a:solidFill>
                            <a:srgbClr val="3333CC"/>
                          </a:solidFill>
                          <a:latin typeface="Cambria Math"/>
                        </a:rPr>
                        <m:t>𝛋</m:t>
                      </m:r>
                    </m:oMath>
                  </m:oMathPara>
                </a14:m>
                <a:endParaRPr lang="en-US" sz="2400" b="1" dirty="0" smtClean="0">
                  <a:solidFill>
                    <a:srgbClr val="3333CC"/>
                  </a:solidFill>
                  <a:latin typeface="Cambria Math"/>
                </a:endParaRPr>
              </a:p>
              <a:p>
                <a:pPr algn="ctr"/>
                <a:endParaRPr lang="en-US" sz="2400" b="1" dirty="0">
                  <a:solidFill>
                    <a:srgbClr val="3333CC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sz="2400" b="1" i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𝐟𝐮𝐬</m:t>
                          </m:r>
                        </m:sub>
                      </m:sSub>
                      <m:r>
                        <a:rPr lang="en-US" sz="2400" b="1" i="0">
                          <a:solidFill>
                            <a:srgbClr val="3333CC"/>
                          </a:solidFill>
                          <a:latin typeface="Cambria Math"/>
                        </a:rPr>
                        <m:t>~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𝛃</m:t>
                          </m:r>
                        </m:e>
                        <m:sup>
                          <m:r>
                            <a:rPr lang="en-US" sz="2400" b="1" i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2400" b="1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𝐁</m:t>
                          </m:r>
                        </m:e>
                        <m:sup>
                          <m:r>
                            <a:rPr lang="en-US" sz="2400" b="1" i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𝟒</m:t>
                          </m:r>
                        </m:sup>
                      </m:sSup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𝐑</m:t>
                          </m:r>
                        </m:e>
                        <m:sup>
                          <m:r>
                            <a:rPr lang="en-US" sz="2400" b="1" i="0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en-US" sz="2400" b="1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𝛜</m:t>
                          </m:r>
                        </m:e>
                        <m:sup>
                          <m:r>
                            <a:rPr lang="en-US" sz="2400" b="1" i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0">
                          <a:solidFill>
                            <a:srgbClr val="3333CC"/>
                          </a:solidFill>
                          <a:latin typeface="Cambria Math"/>
                        </a:rPr>
                        <m:t>𝛋</m:t>
                      </m:r>
                    </m:oMath>
                  </m:oMathPara>
                </a14:m>
                <a:endParaRPr lang="en-US" sz="2400" b="1" dirty="0">
                  <a:solidFill>
                    <a:srgbClr val="3333CC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200150"/>
                <a:ext cx="3599960" cy="269432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370347" y="4138940"/>
            <a:ext cx="1011815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Cowley, Day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64617" y="4010620"/>
            <a:ext cx="3479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Only highlighting 0D relations, can also accommodate n, T profile shapes if desired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14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Fusion gain </a:t>
            </a:r>
            <a:r>
              <a:rPr lang="en-US" dirty="0" smtClean="0"/>
              <a:t>depends on the “triple product” </a:t>
            </a:r>
            <a:r>
              <a:rPr lang="en-US" dirty="0" err="1" smtClean="0"/>
              <a:t>nT</a:t>
            </a:r>
            <a:r>
              <a:rPr lang="en-US" dirty="0" err="1" smtClean="0">
                <a:latin typeface="Symbol" panose="05050102010706020507" pitchFamily="18" charset="2"/>
              </a:rPr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 (power balance)</a:t>
            </a:r>
            <a:endParaRPr lang="en-US" baseline="-25000" dirty="0"/>
          </a:p>
        </p:txBody>
      </p:sp>
      <p:sp>
        <p:nvSpPr>
          <p:cNvPr id="8" name="TextBox 49"/>
          <p:cNvSpPr txBox="1">
            <a:spLocks noChangeArrowheads="1"/>
          </p:cNvSpPr>
          <p:nvPr/>
        </p:nvSpPr>
        <p:spPr bwMode="auto">
          <a:xfrm>
            <a:off x="724486" y="924641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Fusion </a:t>
            </a:r>
            <a:r>
              <a:rPr 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plasma gain</a:t>
            </a:r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9"/>
          <p:cNvSpPr txBox="1">
            <a:spLocks/>
          </p:cNvSpPr>
          <p:nvPr/>
        </p:nvSpPr>
        <p:spPr>
          <a:xfrm>
            <a:off x="157029" y="4095750"/>
            <a:ext cx="3090062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/>
              <a:t>Energy confinement time: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074107" y="1281316"/>
                <a:ext cx="2093073" cy="744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Q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fusion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heat</m:t>
                              </m:r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external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0" i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107" y="1281316"/>
                <a:ext cx="2093073" cy="7440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820335" y="2181087"/>
                <a:ext cx="2586414" cy="1460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Q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~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nT</m:t>
                          </m:r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nTV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loss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000" b="0" i="0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algn="ctr"/>
                <a:endParaRPr lang="en-US" sz="2000" b="0" i="0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3333CC"/>
                        </a:solidFill>
                        <a:latin typeface="Cambria Math"/>
                      </a:rPr>
                      <m:t>𝐐</m:t>
                    </m:r>
                    <m:r>
                      <a:rPr lang="en-US" sz="2400" b="1" i="0" smtClean="0">
                        <a:solidFill>
                          <a:srgbClr val="3333CC"/>
                        </a:solidFill>
                        <a:latin typeface="Cambria Math"/>
                      </a:rPr>
                      <m:t> ~ </m:t>
                    </m:r>
                    <m:r>
                      <a:rPr lang="en-US" sz="2400" b="1" i="0" smtClean="0">
                        <a:solidFill>
                          <a:srgbClr val="3333CC"/>
                        </a:solidFill>
                        <a:latin typeface="Cambria Math"/>
                      </a:rPr>
                      <m:t>𝐧𝐓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33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rgbClr val="3333CC"/>
                            </a:solidFill>
                            <a:latin typeface="Cambria Math"/>
                          </a:rPr>
                          <m:t>𝛕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srgbClr val="3333CC"/>
                            </a:solidFill>
                            <a:latin typeface="Cambria Math"/>
                          </a:rPr>
                          <m:t>𝐄</m:t>
                        </m:r>
                      </m:sub>
                    </m:sSub>
                    <m:r>
                      <a:rPr lang="en-US" sz="2400" b="1" i="0" smtClean="0">
                        <a:solidFill>
                          <a:srgbClr val="3333CC"/>
                        </a:solidFill>
                        <a:latin typeface="Cambria Math"/>
                      </a:rPr>
                      <m:t> ~ </m:t>
                    </m:r>
                    <m:r>
                      <a:rPr lang="en-US" sz="2400" b="1" i="0" smtClean="0">
                        <a:solidFill>
                          <a:srgbClr val="3333CC"/>
                        </a:solidFill>
                        <a:latin typeface="Cambria Math"/>
                      </a:rPr>
                      <m:t>𝐩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33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3333CC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sz="2400" b="1" i="0" smtClean="0">
                            <a:solidFill>
                              <a:srgbClr val="3333CC"/>
                            </a:solidFill>
                            <a:latin typeface="Cambria Math"/>
                          </a:rPr>
                          <m:t>𝛕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srgbClr val="3333CC"/>
                            </a:solidFill>
                            <a:latin typeface="Cambria Math"/>
                          </a:rPr>
                          <m:t>𝐄</m:t>
                        </m:r>
                      </m:sub>
                    </m:sSub>
                  </m:oMath>
                </a14:m>
                <a:r>
                  <a:rPr lang="en-US" sz="2400" i="0" dirty="0" smtClean="0">
                    <a:solidFill>
                      <a:srgbClr val="3333CC"/>
                    </a:solidFill>
                  </a:rPr>
                  <a:t> </a:t>
                </a:r>
                <a:endParaRPr lang="en-US" sz="2400" i="0" dirty="0">
                  <a:solidFill>
                    <a:srgbClr val="3333CC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35" y="2181087"/>
                <a:ext cx="2586414" cy="1460977"/>
              </a:xfrm>
              <a:prstGeom prst="rect">
                <a:avLst/>
              </a:prstGeom>
              <a:blipFill rotWithShape="1">
                <a:blip r:embed="rId4"/>
                <a:stretch>
                  <a:fillRect l="-1179" b="-3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81000" y="4425246"/>
                <a:ext cx="3194657" cy="584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E</m:t>
                        </m:r>
                      </m:sub>
                    </m:sSub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stored</m:t>
                        </m:r>
                        <m:r>
                          <a:rPr lang="en-US" sz="20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energy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rate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of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energy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loss</m:t>
                        </m:r>
                      </m:den>
                    </m:f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~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nTV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loss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b="0" i="0" dirty="0" smtClean="0">
                    <a:solidFill>
                      <a:schemeClr val="tx1"/>
                    </a:solidFill>
                  </a:rPr>
                  <a:t> </a:t>
                </a:r>
                <a:endParaRPr lang="en-US" sz="2000" b="0" i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425246"/>
                <a:ext cx="3194657" cy="5849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 bwMode="auto">
          <a:xfrm flipH="1">
            <a:off x="1981200" y="3642064"/>
            <a:ext cx="38686" cy="45368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573568" y="1281316"/>
                <a:ext cx="3570431" cy="3184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From power balance: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loss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𝛼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heat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ext</m:t>
                        </m:r>
                      </m:sub>
                    </m:sSub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3333CC"/>
                          </a:solidFill>
                          <a:latin typeface="Cambria Math"/>
                        </a:rPr>
                        <m:t>𝐧𝐓</m:t>
                      </m:r>
                      <m:sSub>
                        <m:sSubPr>
                          <m:ctrlPr>
                            <a:rPr lang="en-US" b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𝛕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𝐄</m:t>
                          </m:r>
                        </m:sub>
                      </m:sSub>
                      <m:r>
                        <a:rPr lang="en-US" b="1" i="0" smtClean="0">
                          <a:solidFill>
                            <a:srgbClr val="3333CC"/>
                          </a:solidFill>
                          <a:latin typeface="Cambria Math"/>
                        </a:rPr>
                        <m:t> ~</m:t>
                      </m:r>
                      <m:f>
                        <m:fPr>
                          <m:ctrlPr>
                            <a:rPr lang="en-US" b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𝐐</m:t>
                          </m:r>
                        </m:num>
                        <m:den>
                          <m:r>
                            <a:rPr lang="en-US" b="1" i="0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𝐐</m:t>
                          </m:r>
                          <m:r>
                            <a:rPr lang="en-US" b="1" i="0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0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Should also solve particle balance (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dilution of fuel):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𝑫</m:t>
                          </m:r>
                          <m:r>
                            <a:rPr lang="en-US" sz="1600" b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600" b="1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𝑻</m:t>
                          </m:r>
                        </m:sub>
                      </m:sSub>
                      <m:r>
                        <a:rPr lang="en-US" sz="1600" b="1">
                          <a:solidFill>
                            <a:srgbClr val="3333CC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𝒆</m:t>
                          </m:r>
                        </m:sub>
                      </m:sSub>
                      <m:r>
                        <a:rPr lang="en-US" sz="1600" b="1">
                          <a:solidFill>
                            <a:srgbClr val="3333CC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600" b="1" i="1">
                          <a:solidFill>
                            <a:srgbClr val="3333CC"/>
                          </a:solidFill>
                          <a:latin typeface="Cambria Math"/>
                        </a:rPr>
                        <m:t>𝟐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𝑯𝒆</m:t>
                          </m:r>
                        </m:sub>
                      </m:sSub>
                      <m:r>
                        <a:rPr lang="en-US" sz="1600" b="1">
                          <a:solidFill>
                            <a:srgbClr val="3333CC"/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1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b="1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1600" b="1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𝒎𝒑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  <m:t>𝒊𝒎𝒑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  <m:t>𝒊𝒎𝒑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600" b="1" dirty="0">
                  <a:solidFill>
                    <a:srgbClr val="3333CC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  <m:t>𝑯𝒆</m:t>
                              </m:r>
                            </m:sub>
                          </m:sSub>
                        </m:num>
                        <m:den>
                          <m:r>
                            <a:rPr lang="en-US" sz="1600" b="1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  <m:r>
                        <a:rPr lang="en-US" sz="1600" b="1">
                          <a:solidFill>
                            <a:srgbClr val="3333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  <m:t>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  <m:t>𝜶</m:t>
                              </m:r>
                            </m:sub>
                          </m:sSub>
                        </m:den>
                      </m:f>
                      <m:r>
                        <a:rPr lang="en-US" sz="1600" b="1">
                          <a:solidFill>
                            <a:srgbClr val="3333CC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  <m:t>𝑯𝒆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  <m:t>𝑯𝒆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568" y="1281316"/>
                <a:ext cx="3570431" cy="3184974"/>
              </a:xfrm>
              <a:prstGeom prst="rect">
                <a:avLst/>
              </a:prstGeom>
              <a:blipFill rotWithShape="1">
                <a:blip r:embed="rId6"/>
                <a:stretch>
                  <a:fillRect l="-1365" t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 bwMode="auto">
          <a:xfrm flipV="1">
            <a:off x="3353972" y="2343150"/>
            <a:ext cx="1903828" cy="88244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 rot="20102103">
            <a:off x="3350950" y="2468836"/>
            <a:ext cx="1707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accurately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59321" y="4452093"/>
            <a:ext cx="1011815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Cowley, Day 1</a:t>
            </a:r>
          </a:p>
        </p:txBody>
      </p:sp>
    </p:spTree>
    <p:extLst>
      <p:ext uri="{BB962C8B-B14F-4D97-AF65-F5344CB8AC3E}">
        <p14:creationId xmlns:p14="http://schemas.microsoft.com/office/powerpoint/2010/main" val="367374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Achievable fusion gain tied to global plasma stability limits, engineering limits and energy confinement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38350"/>
            <a:ext cx="4953000" cy="2819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3333CC"/>
                </a:solidFill>
                <a:latin typeface="Symbol" panose="05050102010706020507" pitchFamily="18" charset="2"/>
              </a:rPr>
              <a:t>b</a:t>
            </a:r>
            <a:r>
              <a:rPr lang="en-US" dirty="0" smtClean="0">
                <a:solidFill>
                  <a:srgbClr val="3333CC"/>
                </a:solidFill>
              </a:rPr>
              <a:t> = p / (B</a:t>
            </a:r>
            <a:r>
              <a:rPr lang="en-US" baseline="30000" dirty="0" smtClean="0">
                <a:solidFill>
                  <a:srgbClr val="3333CC"/>
                </a:solidFill>
              </a:rPr>
              <a:t>2</a:t>
            </a:r>
            <a:r>
              <a:rPr lang="en-US" dirty="0" smtClean="0">
                <a:solidFill>
                  <a:srgbClr val="3333CC"/>
                </a:solidFill>
              </a:rPr>
              <a:t>/2</a:t>
            </a:r>
            <a:r>
              <a:rPr lang="en-US" dirty="0" smtClean="0">
                <a:solidFill>
                  <a:srgbClr val="3333CC"/>
                </a:solidFill>
                <a:latin typeface="Symbol" panose="05050102010706020507" pitchFamily="18" charset="2"/>
              </a:rPr>
              <a:t>m</a:t>
            </a:r>
            <a:r>
              <a:rPr lang="en-US" baseline="-25000" dirty="0" smtClean="0">
                <a:solidFill>
                  <a:srgbClr val="3333CC"/>
                </a:solidFill>
              </a:rPr>
              <a:t>0</a:t>
            </a:r>
            <a:r>
              <a:rPr lang="en-US" dirty="0" smtClean="0">
                <a:solidFill>
                  <a:srgbClr val="3333CC"/>
                </a:solidFill>
              </a:rPr>
              <a:t>) limited by global </a:t>
            </a:r>
            <a:r>
              <a:rPr lang="en-US" dirty="0" smtClean="0">
                <a:solidFill>
                  <a:srgbClr val="3333CC"/>
                </a:solidFill>
              </a:rPr>
              <a:t>MHD stability</a:t>
            </a:r>
            <a:endParaRPr lang="en-US" dirty="0" smtClean="0">
              <a:solidFill>
                <a:srgbClr val="3333CC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Magnetic </a:t>
            </a:r>
            <a:r>
              <a:rPr lang="en-US" dirty="0" smtClean="0">
                <a:solidFill>
                  <a:srgbClr val="00B050"/>
                </a:solidFill>
              </a:rPr>
              <a:t>field, B, determined by superconductor </a:t>
            </a:r>
            <a:r>
              <a:rPr lang="en-US" dirty="0" smtClean="0">
                <a:solidFill>
                  <a:srgbClr val="00B050"/>
                </a:solidFill>
              </a:rPr>
              <a:t>technology, mechanical </a:t>
            </a:r>
            <a:r>
              <a:rPr lang="en-US" dirty="0" smtClean="0">
                <a:solidFill>
                  <a:srgbClr val="00B050"/>
                </a:solidFill>
              </a:rPr>
              <a:t>stress &amp; strain </a:t>
            </a:r>
            <a:r>
              <a:rPr lang="en-US" dirty="0" smtClean="0">
                <a:solidFill>
                  <a:srgbClr val="00B050"/>
                </a:solidFill>
              </a:rPr>
              <a:t>limits, </a:t>
            </a:r>
            <a:r>
              <a:rPr lang="en-US" dirty="0" smtClean="0">
                <a:solidFill>
                  <a:srgbClr val="00B050"/>
                </a:solidFill>
              </a:rPr>
              <a:t>and blanket &amp; shield thickness</a:t>
            </a:r>
            <a:endParaRPr lang="en-US" dirty="0" smtClean="0">
              <a:solidFill>
                <a:srgbClr val="00B050"/>
              </a:solidFill>
              <a:sym typeface="Symbol"/>
            </a:endParaRPr>
          </a:p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Energy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confinement time, </a:t>
            </a:r>
            <a:r>
              <a:rPr lang="en-US" dirty="0" err="1" smtClean="0">
                <a:solidFill>
                  <a:srgbClr val="FF0000"/>
                </a:solidFill>
                <a:latin typeface="Symbol" panose="05050102010706020507" pitchFamily="18" charset="2"/>
                <a:sym typeface="Symbol"/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  <a:sym typeface="Symbol"/>
              </a:rPr>
              <a:t>E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,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ominated </a:t>
            </a:r>
            <a:r>
              <a:rPr lang="en-US" dirty="0" smtClean="0">
                <a:solidFill>
                  <a:srgbClr val="FF0000"/>
                </a:solidFill>
              </a:rPr>
              <a:t>by turbulent losses, some room for manipulation (flow shear, plasma shape)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33400" y="1187350"/>
                <a:ext cx="3188180" cy="470000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𝐐</m:t>
                      </m:r>
                      <m:r>
                        <a:rPr kumimoji="0" lang="en-US" altLang="en-US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 ~ </m:t>
                      </m:r>
                      <m:r>
                        <a:rPr kumimoji="0" lang="en-US" altLang="en-US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𝐧𝐓</m:t>
                      </m:r>
                      <m:sSub>
                        <m:sSubPr>
                          <m:ctrlPr>
                            <a:rPr kumimoji="0" lang="en-US" alt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alt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𝛕</m:t>
                          </m:r>
                        </m:e>
                        <m:sub>
                          <m:r>
                            <a:rPr kumimoji="0" lang="en-US" alt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𝐄</m:t>
                          </m:r>
                        </m:sub>
                      </m:sSub>
                      <m:r>
                        <a:rPr kumimoji="0" lang="en-US" altLang="en-US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 ~ </m:t>
                      </m:r>
                      <m:r>
                        <a:rPr kumimoji="0" lang="en-US" altLang="en-US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𝛃</m:t>
                      </m:r>
                      <m:r>
                        <a:rPr kumimoji="0" lang="en-US" altLang="en-US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kumimoji="0" lang="en-US" alt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0" lang="en-US" alt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𝐁</m:t>
                          </m:r>
                        </m:e>
                        <m:sup>
                          <m:r>
                            <a:rPr kumimoji="0" lang="en-US" alt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kumimoji="0" lang="en-US" altLang="en-US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kumimoji="0" lang="en-US" alt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alt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𝛕</m:t>
                          </m:r>
                        </m:e>
                        <m:sub>
                          <m:r>
                            <a:rPr kumimoji="0" lang="en-US" alt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𝐄</m:t>
                          </m:r>
                        </m:sub>
                      </m:sSub>
                    </m:oMath>
                  </m:oMathPara>
                </a14:m>
                <a:endParaRPr kumimoji="0" lang="en-US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cs typeface="Arial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187350"/>
                <a:ext cx="3188180" cy="470000"/>
              </a:xfrm>
              <a:prstGeom prst="rect">
                <a:avLst/>
              </a:prstGeom>
              <a:blipFill rotWithShape="1">
                <a:blip r:embed="rId2"/>
                <a:stretch>
                  <a:fillRect b="-1772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427" y="1783218"/>
            <a:ext cx="369637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30262" y="8953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fixed geometry assumptions and physics constraints, fusion gain and power set largely by ~ (R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,B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28866" y="4781550"/>
            <a:ext cx="1040670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err="1" smtClean="0"/>
              <a:t>Sorbom</a:t>
            </a:r>
            <a:r>
              <a:rPr lang="en-US" sz="1100" b="1" dirty="0" smtClean="0"/>
              <a:t>, </a:t>
            </a:r>
            <a:r>
              <a:rPr lang="en-US" sz="1100" b="1" dirty="0" smtClean="0"/>
              <a:t>Day </a:t>
            </a:r>
            <a:r>
              <a:rPr lang="en-US" sz="1100" b="1" dirty="0" smtClean="0"/>
              <a:t>5</a:t>
            </a:r>
            <a:endParaRPr lang="en-US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331317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Energy confinement time characterized by various </a:t>
            </a:r>
            <a:r>
              <a:rPr lang="en-US" dirty="0" smtClean="0"/>
              <a:t>empirical or </a:t>
            </a:r>
            <a:r>
              <a:rPr lang="en-US" dirty="0" smtClean="0"/>
              <a:t>semi-empirical </a:t>
            </a:r>
            <a:r>
              <a:rPr lang="en-US" dirty="0" err="1" smtClean="0"/>
              <a:t>scalings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047750"/>
                <a:ext cx="8991600" cy="3962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Empirical confinement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scalings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inferred from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multi-machine database, e.g. 1998 </a:t>
                </a:r>
                <a:r>
                  <a:rPr lang="en-US" dirty="0"/>
                  <a:t>ITER Physics Basis H-mode scaling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(IPB98)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𝛕</m:t>
                          </m:r>
                        </m:e>
                        <m:sub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𝐄</m:t>
                          </m:r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𝐈𝐏𝐁𝟗𝟖</m:t>
                          </m:r>
                        </m:sub>
                      </m:sSub>
                      <m:r>
                        <a:rPr lang="en-US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b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>
                          <a:solidFill>
                            <a:schemeClr val="tx1"/>
                          </a:solidFill>
                          <a:latin typeface="Cambria Math"/>
                        </a:rPr>
                        <m:t>𝟎𝟓𝟔𝟐</m:t>
                      </m:r>
                      <m:r>
                        <a:rPr lang="en-US" b="1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sSubSup>
                        <m:sSub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𝐩</m:t>
                          </m:r>
                        </m:sub>
                        <m:sup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𝟗𝟑</m:t>
                          </m:r>
                        </m:sup>
                      </m:sSubSup>
                      <m:r>
                        <a:rPr lang="en-US" b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𝐁</m:t>
                          </m:r>
                        </m:e>
                        <m:sub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𝐓</m:t>
                          </m:r>
                        </m:sub>
                        <m:sup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𝟏𝟓</m:t>
                          </m:r>
                        </m:sup>
                      </m:sSubSup>
                      <m:r>
                        <a:rPr lang="en-US" b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𝐧</m:t>
                          </m:r>
                        </m:e>
                        <m:sup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𝟒𝟏</m:t>
                          </m:r>
                        </m:sup>
                      </m:sSup>
                      <m:r>
                        <a:rPr lang="en-US" b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𝐥𝐨𝐬𝐬</m:t>
                          </m:r>
                        </m:sub>
                        <m:sup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𝟔𝟗</m:t>
                          </m:r>
                        </m:sup>
                      </m:sSubSup>
                      <m:r>
                        <a:rPr lang="en-US" b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𝐑</m:t>
                          </m:r>
                        </m:e>
                        <m:sup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𝟗𝟕</m:t>
                          </m:r>
                        </m:sup>
                      </m:sSup>
                      <m:r>
                        <a:rPr lang="en-US" b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𝛜</m:t>
                          </m:r>
                        </m:e>
                        <m:sup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𝟓𝟖</m:t>
                          </m:r>
                        </m:sup>
                      </m:sSup>
                      <m:r>
                        <a:rPr lang="en-US" b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𝛋</m:t>
                          </m:r>
                        </m:e>
                        <m:sup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𝟕𝟖</m:t>
                          </m:r>
                        </m:sup>
                      </m:sSup>
                      <m:r>
                        <a:rPr lang="en-US" b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𝟏𝟗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rgbClr val="3333CC"/>
                    </a:solidFill>
                  </a:rPr>
                  <a:t>Scaling </a:t>
                </a:r>
                <a:r>
                  <a:rPr lang="en-US" dirty="0">
                    <a:solidFill>
                      <a:srgbClr val="3333CC"/>
                    </a:solidFill>
                  </a:rPr>
                  <a:t>trends supported by theory and </a:t>
                </a:r>
                <a:r>
                  <a:rPr lang="en-US" dirty="0" smtClean="0">
                    <a:solidFill>
                      <a:srgbClr val="3333CC"/>
                    </a:solidFill>
                  </a:rPr>
                  <a:t>modeling</a:t>
                </a:r>
                <a:endParaRPr lang="en-US" dirty="0">
                  <a:solidFill>
                    <a:srgbClr val="3333CC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Other </a:t>
                </a:r>
                <a:r>
                  <a:rPr lang="en-US" dirty="0">
                    <a:solidFill>
                      <a:schemeClr val="tx1"/>
                    </a:solidFill>
                  </a:rPr>
                  <a:t>forms exist, depending on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machine &amp; </a:t>
                </a:r>
                <a:r>
                  <a:rPr lang="en-US" dirty="0">
                    <a:solidFill>
                      <a:schemeClr val="tx1"/>
                    </a:solidFill>
                  </a:rPr>
                  <a:t>plasma state (L-mode, H-mode, I-mode, QH-mode,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…), e.g. NSTX H-modes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𝛕</m:t>
                          </m:r>
                        </m:e>
                        <m:sub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𝐄</m:t>
                          </m:r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𝐍𝐒𝐓𝐗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𝟎𝟔</m:t>
                          </m:r>
                        </m:sub>
                      </m:sSub>
                      <m:r>
                        <a:rPr lang="en-US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b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>
                          <a:solidFill>
                            <a:schemeClr val="tx1"/>
                          </a:solidFill>
                          <a:latin typeface="Cambria Math"/>
                        </a:rPr>
                        <m:t>𝟎𝟗𝟓</m:t>
                      </m:r>
                      <m:r>
                        <a:rPr lang="en-US" b="1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sSubSup>
                        <m:sSub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𝐩</m:t>
                          </m:r>
                        </m:sub>
                        <m:sup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𝟓𝟕</m:t>
                          </m:r>
                        </m:sup>
                      </m:sSubSup>
                      <m:r>
                        <a:rPr lang="en-US" b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𝐁</m:t>
                          </m:r>
                        </m:e>
                        <m:sub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𝐓</m:t>
                          </m:r>
                        </m:sub>
                        <m:sup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𝟎𝟖</m:t>
                          </m:r>
                        </m:sup>
                      </m:sSubSup>
                      <m:r>
                        <a:rPr lang="en-US" b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𝐧</m:t>
                          </m:r>
                        </m:e>
                        <m:sup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a:rPr lang="en-US" b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𝐥𝐨𝐬𝐬</m:t>
                          </m:r>
                        </m:sub>
                        <m:sup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𝟕𝟑</m:t>
                          </m:r>
                        </m:sup>
                      </m:sSubSup>
                      <m:r>
                        <a:rPr lang="en-US" b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𝐑</m:t>
                          </m:r>
                        </m:e>
                        <m:sup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𝟗𝟕</m:t>
                          </m:r>
                        </m:sup>
                      </m:sSup>
                      <m:r>
                        <a:rPr lang="en-US" b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𝛜</m:t>
                          </m:r>
                        </m:e>
                        <m:sup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𝟓𝟖</m:t>
                          </m:r>
                        </m:sup>
                      </m:sSup>
                      <m:r>
                        <a:rPr lang="en-US" b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𝛋</m:t>
                          </m:r>
                        </m:e>
                        <m:sup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𝟕𝟖</m:t>
                          </m:r>
                        </m:sup>
                      </m:sSup>
                      <m:r>
                        <a:rPr lang="en-US" b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𝟏𝟗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"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H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98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”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factor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(e.g. H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98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=</a:t>
                </a:r>
                <a:r>
                  <a:rPr lang="en-US" dirty="0" err="1" smtClean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t</a:t>
                </a:r>
                <a:r>
                  <a:rPr lang="en-US" baseline="-25000" dirty="0" err="1" smtClean="0">
                    <a:solidFill>
                      <a:schemeClr val="tx1"/>
                    </a:solidFill>
                  </a:rPr>
                  <a:t>E,NSTX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/</a:t>
                </a:r>
                <a:r>
                  <a:rPr lang="en-US" dirty="0" err="1" smtClean="0">
                    <a:latin typeface="Symbol" panose="05050102010706020507" pitchFamily="18" charset="2"/>
                  </a:rPr>
                  <a:t>t</a:t>
                </a:r>
                <a:r>
                  <a:rPr lang="en-US" baseline="-25000" dirty="0" err="1" smtClean="0"/>
                  <a:t>E</a:t>
                </a:r>
                <a:r>
                  <a:rPr lang="en-US" baseline="-25000" dirty="0" err="1" smtClean="0">
                    <a:solidFill>
                      <a:schemeClr val="tx1"/>
                    </a:solidFill>
                  </a:rPr>
                  <a:t>,IPB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) to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quantify what we don’t understand well enough (at least to predict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quantitatively)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… but we’re working on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it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047750"/>
                <a:ext cx="8991600" cy="3962400"/>
              </a:xfrm>
              <a:blipFill rotWithShape="1">
                <a:blip r:embed="rId3"/>
                <a:stretch>
                  <a:fillRect l="-610" t="-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Goals </a:t>
            </a:r>
            <a:r>
              <a:rPr lang="en-US" b="1" dirty="0" smtClean="0"/>
              <a:t>of this talk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71550"/>
            <a:ext cx="8991600" cy="4038600"/>
          </a:xfrm>
        </p:spPr>
        <p:txBody>
          <a:bodyPr>
            <a:noAutofit/>
          </a:bodyPr>
          <a:lstStyle/>
          <a:p>
            <a:r>
              <a:rPr lang="en-US" sz="1600" dirty="0" smtClean="0"/>
              <a:t>Summarize and compile key constraints (nuclear, engineering, plasma physics) and inter-dependencies that influence </a:t>
            </a:r>
            <a:r>
              <a:rPr lang="en-US" sz="1600" dirty="0" smtClean="0"/>
              <a:t>conceptual </a:t>
            </a:r>
            <a:r>
              <a:rPr lang="en-US" sz="1600" dirty="0" smtClean="0"/>
              <a:t>design of fusion power plants &amp; pilot plants</a:t>
            </a:r>
          </a:p>
          <a:p>
            <a:pPr lvl="1"/>
            <a:r>
              <a:rPr lang="en-US" sz="1400" dirty="0" smtClean="0"/>
              <a:t>Use </a:t>
            </a:r>
            <a:r>
              <a:rPr lang="en-US" sz="1400" dirty="0"/>
              <a:t>that information to inform where innovations can make a difference</a:t>
            </a:r>
            <a:endParaRPr lang="en-US" sz="1400" dirty="0" smtClean="0"/>
          </a:p>
          <a:p>
            <a:r>
              <a:rPr lang="en-US" sz="1600" dirty="0" smtClean="0"/>
              <a:t>Provide </a:t>
            </a:r>
            <a:r>
              <a:rPr lang="en-US" sz="1600" dirty="0" smtClean="0"/>
              <a:t>examples </a:t>
            </a:r>
            <a:r>
              <a:rPr lang="en-US" sz="1600" dirty="0" smtClean="0"/>
              <a:t>of 0D “systems </a:t>
            </a:r>
            <a:r>
              <a:rPr lang="en-US" sz="1600" dirty="0" smtClean="0"/>
              <a:t>analysis” </a:t>
            </a:r>
            <a:r>
              <a:rPr lang="en-US" sz="1600" dirty="0" smtClean="0"/>
              <a:t>and conceptual design </a:t>
            </a:r>
            <a:r>
              <a:rPr lang="en-US" sz="1600" dirty="0" smtClean="0"/>
              <a:t>studies (as time allows)</a:t>
            </a:r>
            <a:endParaRPr lang="en-US" sz="1600" dirty="0" smtClean="0"/>
          </a:p>
          <a:p>
            <a:pPr lvl="1"/>
            <a:r>
              <a:rPr lang="en-US" sz="1400" dirty="0"/>
              <a:t>Highlight some of the front-end choices and assumptions </a:t>
            </a:r>
            <a:r>
              <a:rPr lang="en-US" sz="1400" dirty="0" smtClean="0"/>
              <a:t>that influence results</a:t>
            </a:r>
          </a:p>
          <a:p>
            <a:endParaRPr lang="en-US" sz="1000" dirty="0"/>
          </a:p>
          <a:p>
            <a:pPr marL="0" indent="0">
              <a:buNone/>
            </a:pPr>
            <a:r>
              <a:rPr lang="en-US" sz="1600" b="1" u="sng" dirty="0" smtClean="0"/>
              <a:t>Further </a:t>
            </a:r>
            <a:r>
              <a:rPr lang="en-US" sz="1600" b="1" u="sng" dirty="0" smtClean="0"/>
              <a:t>reading </a:t>
            </a:r>
            <a:r>
              <a:rPr lang="en-US" sz="1600" u="sng" dirty="0" smtClean="0"/>
              <a:t>(&amp; many figures taken from th</a:t>
            </a:r>
            <a:r>
              <a:rPr lang="en-US" sz="1600" u="sng" dirty="0" smtClean="0"/>
              <a:t>e following)</a:t>
            </a:r>
            <a:r>
              <a:rPr lang="en-US" sz="1600" b="1" u="sng" dirty="0" smtClean="0"/>
              <a:t>:</a:t>
            </a:r>
            <a:endParaRPr lang="en-US" sz="1600" b="1" u="sng" dirty="0" smtClean="0"/>
          </a:p>
          <a:p>
            <a:r>
              <a:rPr lang="en-US" sz="1200" dirty="0" smtClean="0"/>
              <a:t>J. Friedberg, </a:t>
            </a:r>
            <a:r>
              <a:rPr lang="en-US" sz="1200" dirty="0" smtClean="0">
                <a:hlinkClick r:id="rId2"/>
              </a:rPr>
              <a:t>Phys. Plasmas </a:t>
            </a:r>
            <a:r>
              <a:rPr lang="en-US" sz="1200" b="1" dirty="0" smtClean="0">
                <a:hlinkClick r:id="rId2"/>
              </a:rPr>
              <a:t>22</a:t>
            </a:r>
            <a:r>
              <a:rPr lang="en-US" sz="1200" dirty="0" smtClean="0">
                <a:hlinkClick r:id="rId2"/>
              </a:rPr>
              <a:t>, 070901 (2015)</a:t>
            </a:r>
            <a:r>
              <a:rPr lang="en-US" sz="1200" dirty="0" smtClean="0"/>
              <a:t> 			</a:t>
            </a:r>
            <a:r>
              <a:rPr lang="en-US" sz="1200" dirty="0" smtClean="0"/>
              <a:t>    </a:t>
            </a:r>
            <a:r>
              <a:rPr lang="en-US" sz="1200" b="1" dirty="0" smtClean="0">
                <a:sym typeface="Wingdings" panose="05000000000000000000" pitchFamily="2" charset="2"/>
              </a:rPr>
              <a:t> tutorial style introduction</a:t>
            </a:r>
            <a:endParaRPr lang="en-US" sz="1200" b="1" dirty="0" smtClean="0"/>
          </a:p>
          <a:p>
            <a:r>
              <a:rPr lang="en-US" sz="1200" dirty="0" smtClean="0"/>
              <a:t>C. Kessel, </a:t>
            </a:r>
            <a:r>
              <a:rPr lang="en-US" sz="1200" dirty="0" smtClean="0">
                <a:hlinkClick r:id="rId3"/>
              </a:rPr>
              <a:t>Fusion Sci. Tech </a:t>
            </a:r>
            <a:r>
              <a:rPr lang="en-US" sz="1200" b="1" dirty="0" smtClean="0">
                <a:hlinkClick r:id="rId3"/>
              </a:rPr>
              <a:t>67</a:t>
            </a:r>
            <a:r>
              <a:rPr lang="en-US" sz="1200" dirty="0" smtClean="0">
                <a:hlinkClick r:id="rId3"/>
              </a:rPr>
              <a:t>, 1 (2015)</a:t>
            </a:r>
            <a:r>
              <a:rPr lang="en-US" sz="1200" dirty="0" smtClean="0"/>
              <a:t> (and the entire </a:t>
            </a:r>
            <a:r>
              <a:rPr lang="en-US" sz="1200" dirty="0" smtClean="0">
                <a:hlinkClick r:id="rId4"/>
              </a:rPr>
              <a:t>January 2015</a:t>
            </a:r>
            <a:r>
              <a:rPr lang="en-US" sz="1200" dirty="0" smtClean="0"/>
              <a:t> issue</a:t>
            </a:r>
            <a:r>
              <a:rPr lang="en-US" sz="1200" dirty="0" smtClean="0"/>
              <a:t>)    [</a:t>
            </a:r>
            <a:r>
              <a:rPr lang="en-US" sz="1200" i="1" dirty="0" smtClean="0"/>
              <a:t>ARIES-ACT power plant study</a:t>
            </a:r>
            <a:r>
              <a:rPr lang="en-US" sz="1200" dirty="0" smtClean="0"/>
              <a:t>]</a:t>
            </a:r>
          </a:p>
          <a:p>
            <a:r>
              <a:rPr lang="en-US" sz="1200" dirty="0" smtClean="0"/>
              <a:t>All ARIES studies (</a:t>
            </a:r>
            <a:r>
              <a:rPr lang="en-US" sz="1200" dirty="0">
                <a:hlinkClick r:id="rId5"/>
              </a:rPr>
              <a:t>http://aries.ucsd.edu/ARIES</a:t>
            </a:r>
            <a:r>
              <a:rPr lang="en-US" sz="1200" dirty="0" smtClean="0">
                <a:hlinkClick r:id="rId5"/>
              </a:rPr>
              <a:t>/</a:t>
            </a:r>
            <a:r>
              <a:rPr lang="en-US" sz="1200" dirty="0" smtClean="0"/>
              <a:t>)	</a:t>
            </a:r>
            <a:r>
              <a:rPr lang="en-US" sz="1200" dirty="0"/>
              <a:t>	 </a:t>
            </a:r>
            <a:r>
              <a:rPr lang="en-US" sz="1200" dirty="0" smtClean="0"/>
              <a:t>           	</a:t>
            </a:r>
            <a:r>
              <a:rPr lang="en-US" sz="1200" dirty="0" smtClean="0"/>
              <a:t>    [</a:t>
            </a:r>
            <a:r>
              <a:rPr lang="en-US" sz="1200" i="1" dirty="0" smtClean="0"/>
              <a:t>Many ARIES power plant studies</a:t>
            </a:r>
            <a:r>
              <a:rPr lang="en-US" sz="1200" dirty="0" smtClean="0"/>
              <a:t>]</a:t>
            </a:r>
          </a:p>
          <a:p>
            <a:r>
              <a:rPr lang="en-US" sz="1200" dirty="0" smtClean="0"/>
              <a:t>B. </a:t>
            </a:r>
            <a:r>
              <a:rPr lang="en-US" sz="1200" dirty="0" err="1" smtClean="0"/>
              <a:t>Sorbom</a:t>
            </a:r>
            <a:r>
              <a:rPr lang="en-US" sz="1200" dirty="0" smtClean="0"/>
              <a:t>, </a:t>
            </a:r>
            <a:r>
              <a:rPr lang="en-US" sz="1200" dirty="0" smtClean="0">
                <a:hlinkClick r:id="rId6" action="ppaction://hlinkfile"/>
              </a:rPr>
              <a:t>Fusion Engineering and Design </a:t>
            </a:r>
            <a:r>
              <a:rPr lang="en-US" sz="1200" b="1" dirty="0" smtClean="0">
                <a:hlinkClick r:id="rId6" action="ppaction://hlinkfile"/>
              </a:rPr>
              <a:t>100</a:t>
            </a:r>
            <a:r>
              <a:rPr lang="en-US" sz="1200" dirty="0" smtClean="0">
                <a:hlinkClick r:id="rId6" action="ppaction://hlinkfile"/>
              </a:rPr>
              <a:t>, 378 (2015)</a:t>
            </a:r>
            <a:r>
              <a:rPr lang="en-US" sz="1200" dirty="0"/>
              <a:t>	 </a:t>
            </a:r>
            <a:r>
              <a:rPr lang="en-US" sz="1200" dirty="0" smtClean="0"/>
              <a:t>           	</a:t>
            </a:r>
            <a:r>
              <a:rPr lang="en-US" sz="1200" dirty="0" smtClean="0"/>
              <a:t>    [</a:t>
            </a:r>
            <a:r>
              <a:rPr lang="en-US" sz="1200" i="1" dirty="0" smtClean="0"/>
              <a:t>ARC HTS pilot plant</a:t>
            </a:r>
            <a:r>
              <a:rPr lang="en-US" sz="1200" dirty="0" smtClean="0"/>
              <a:t>]</a:t>
            </a:r>
          </a:p>
          <a:p>
            <a:r>
              <a:rPr lang="en-US" sz="1200" dirty="0" smtClean="0"/>
              <a:t>A. </a:t>
            </a:r>
            <a:r>
              <a:rPr lang="en-US" sz="1200" dirty="0" err="1" smtClean="0"/>
              <a:t>Kuang</a:t>
            </a:r>
            <a:r>
              <a:rPr lang="en-US" sz="1200" dirty="0" smtClean="0"/>
              <a:t>, </a:t>
            </a:r>
            <a:r>
              <a:rPr lang="en-US" sz="1200" dirty="0" smtClean="0">
                <a:hlinkClick r:id="rId7"/>
              </a:rPr>
              <a:t>Fusion Engineering and Design </a:t>
            </a:r>
            <a:r>
              <a:rPr lang="en-US" sz="1200" b="1" dirty="0" smtClean="0">
                <a:hlinkClick r:id="rId7"/>
              </a:rPr>
              <a:t>137</a:t>
            </a:r>
            <a:r>
              <a:rPr lang="en-US" sz="1200" dirty="0" smtClean="0">
                <a:hlinkClick r:id="rId7"/>
              </a:rPr>
              <a:t>, 221 (2018)</a:t>
            </a:r>
            <a:r>
              <a:rPr lang="en-US" sz="1200" dirty="0" smtClean="0"/>
              <a:t> </a:t>
            </a:r>
            <a:r>
              <a:rPr lang="en-US" sz="1200" dirty="0"/>
              <a:t>	            </a:t>
            </a:r>
            <a:r>
              <a:rPr lang="en-US" sz="1200" dirty="0" smtClean="0"/>
              <a:t>	</a:t>
            </a:r>
            <a:r>
              <a:rPr lang="en-US" sz="1200" dirty="0" smtClean="0"/>
              <a:t>    [</a:t>
            </a:r>
            <a:r>
              <a:rPr lang="en-US" sz="1200" i="1" dirty="0" smtClean="0"/>
              <a:t>ARC </a:t>
            </a:r>
            <a:r>
              <a:rPr lang="en-US" sz="1200" i="1" dirty="0" smtClean="0"/>
              <a:t>HTS pilot </a:t>
            </a:r>
            <a:r>
              <a:rPr lang="en-US" sz="1200" i="1" dirty="0"/>
              <a:t>plant</a:t>
            </a:r>
            <a:r>
              <a:rPr lang="en-US" sz="1200" dirty="0" smtClean="0"/>
              <a:t>]</a:t>
            </a:r>
          </a:p>
          <a:p>
            <a:r>
              <a:rPr lang="en-US" sz="1200" dirty="0" smtClean="0"/>
              <a:t>J.E. Menard</a:t>
            </a:r>
            <a:r>
              <a:rPr lang="en-US" sz="1200" dirty="0" smtClean="0"/>
              <a:t>, </a:t>
            </a:r>
            <a:r>
              <a:rPr lang="en-US" sz="1200" dirty="0" smtClean="0">
                <a:hlinkClick r:id="rId8"/>
              </a:rPr>
              <a:t>Nuclear Fusion </a:t>
            </a:r>
            <a:r>
              <a:rPr lang="en-US" sz="1200" b="1" dirty="0" smtClean="0">
                <a:hlinkClick r:id="rId8"/>
              </a:rPr>
              <a:t>56</a:t>
            </a:r>
            <a:r>
              <a:rPr lang="en-US" sz="1200" dirty="0" smtClean="0">
                <a:hlinkClick r:id="rId8"/>
              </a:rPr>
              <a:t>, 106023 (2016)</a:t>
            </a:r>
            <a:r>
              <a:rPr lang="en-US" sz="1200" dirty="0" smtClean="0"/>
              <a:t>, </a:t>
            </a:r>
            <a:r>
              <a:rPr lang="en-US" sz="1200" dirty="0" smtClean="0">
                <a:hlinkClick r:id="rId9"/>
              </a:rPr>
              <a:t>Phil. Trans. R. </a:t>
            </a:r>
            <a:r>
              <a:rPr lang="en-US" sz="1200" dirty="0" err="1" smtClean="0">
                <a:hlinkClick r:id="rId9"/>
              </a:rPr>
              <a:t>Soc</a:t>
            </a:r>
            <a:r>
              <a:rPr lang="en-US" sz="1200" dirty="0" smtClean="0">
                <a:hlinkClick r:id="rId9"/>
              </a:rPr>
              <a:t> A (2019)</a:t>
            </a:r>
            <a:r>
              <a:rPr lang="en-US" sz="1200" dirty="0"/>
              <a:t> </a:t>
            </a:r>
            <a:r>
              <a:rPr lang="en-US" sz="1200" dirty="0" smtClean="0"/>
              <a:t>  </a:t>
            </a:r>
            <a:r>
              <a:rPr lang="en-US" sz="1200" dirty="0" smtClean="0"/>
              <a:t>[</a:t>
            </a:r>
            <a:r>
              <a:rPr lang="en-US" sz="1200" i="1" dirty="0"/>
              <a:t>L</a:t>
            </a:r>
            <a:r>
              <a:rPr lang="en-US" sz="1200" i="1" dirty="0" smtClean="0"/>
              <a:t>ow-A HTS pilot plant</a:t>
            </a:r>
            <a:r>
              <a:rPr lang="en-US" sz="1200" dirty="0" smtClean="0"/>
              <a:t>]</a:t>
            </a:r>
          </a:p>
          <a:p>
            <a:r>
              <a:rPr lang="en-US" sz="1200" dirty="0" smtClean="0"/>
              <a:t>M. </a:t>
            </a:r>
            <a:r>
              <a:rPr lang="en-US" sz="1200" dirty="0" err="1" smtClean="0"/>
              <a:t>Kovari</a:t>
            </a:r>
            <a:r>
              <a:rPr lang="en-US" sz="1200" dirty="0" smtClean="0"/>
              <a:t>, </a:t>
            </a:r>
            <a:r>
              <a:rPr lang="en-US" sz="1200" dirty="0" smtClean="0">
                <a:hlinkClick r:id="rId10" action="ppaction://hlinkfile"/>
              </a:rPr>
              <a:t>Fusion Engineering and Design </a:t>
            </a:r>
            <a:r>
              <a:rPr lang="en-US" sz="1200" b="1" dirty="0" smtClean="0">
                <a:hlinkClick r:id="rId10" action="ppaction://hlinkfile"/>
              </a:rPr>
              <a:t>89</a:t>
            </a:r>
            <a:r>
              <a:rPr lang="en-US" sz="1200" dirty="0" smtClean="0">
                <a:hlinkClick r:id="rId10" action="ppaction://hlinkfile"/>
              </a:rPr>
              <a:t>, 3054 (2014)</a:t>
            </a:r>
            <a:r>
              <a:rPr lang="en-US" sz="1200" dirty="0" smtClean="0"/>
              <a:t>		</a:t>
            </a:r>
            <a:r>
              <a:rPr lang="en-US" sz="1200" dirty="0" smtClean="0"/>
              <a:t>    [</a:t>
            </a:r>
            <a:r>
              <a:rPr lang="en-US" sz="1200" i="1" dirty="0" smtClean="0"/>
              <a:t>PROCESS systems code - physics</a:t>
            </a:r>
            <a:r>
              <a:rPr lang="en-US" sz="1200" dirty="0" smtClean="0"/>
              <a:t>]</a:t>
            </a:r>
          </a:p>
          <a:p>
            <a:r>
              <a:rPr lang="en-US" sz="1200" dirty="0" smtClean="0"/>
              <a:t>M. </a:t>
            </a:r>
            <a:r>
              <a:rPr lang="en-US" sz="1200" dirty="0" err="1" smtClean="0"/>
              <a:t>Kovari</a:t>
            </a:r>
            <a:r>
              <a:rPr lang="en-US" sz="1200" dirty="0" smtClean="0"/>
              <a:t>, </a:t>
            </a:r>
            <a:r>
              <a:rPr lang="en-US" sz="1200" dirty="0" smtClean="0">
                <a:hlinkClick r:id="rId11" action="ppaction://hlinkfile"/>
              </a:rPr>
              <a:t>Fusion Engineering and Design </a:t>
            </a:r>
            <a:r>
              <a:rPr lang="en-US" sz="1200" b="1" dirty="0" smtClean="0">
                <a:hlinkClick r:id="rId11" action="ppaction://hlinkfile"/>
              </a:rPr>
              <a:t>104</a:t>
            </a:r>
            <a:r>
              <a:rPr lang="en-US" sz="1200" dirty="0" smtClean="0">
                <a:hlinkClick r:id="rId11" action="ppaction://hlinkfile"/>
              </a:rPr>
              <a:t>, 9 (2016)</a:t>
            </a:r>
            <a:r>
              <a:rPr lang="en-US" sz="1200" dirty="0"/>
              <a:t>	</a:t>
            </a:r>
            <a:r>
              <a:rPr lang="en-US" sz="1200" dirty="0" smtClean="0"/>
              <a:t>	</a:t>
            </a:r>
            <a:r>
              <a:rPr lang="en-US" sz="1200" dirty="0"/>
              <a:t> </a:t>
            </a:r>
            <a:r>
              <a:rPr lang="en-US" sz="1200" dirty="0" smtClean="0"/>
              <a:t>   </a:t>
            </a:r>
            <a:r>
              <a:rPr lang="en-US" sz="1200" dirty="0" smtClean="0"/>
              <a:t>[</a:t>
            </a:r>
            <a:r>
              <a:rPr lang="en-US" sz="1200" i="1" dirty="0"/>
              <a:t>PROCESS systems code - </a:t>
            </a:r>
            <a:r>
              <a:rPr lang="en-US" sz="1200" i="1" dirty="0" smtClean="0"/>
              <a:t>engineering</a:t>
            </a:r>
            <a:r>
              <a:rPr lang="en-US" sz="1200" dirty="0" smtClean="0"/>
              <a:t>]</a:t>
            </a:r>
          </a:p>
          <a:p>
            <a:r>
              <a:rPr lang="en-US" sz="1200" dirty="0" smtClean="0"/>
              <a:t>H. </a:t>
            </a:r>
            <a:r>
              <a:rPr lang="en-US" sz="1200" dirty="0" err="1" smtClean="0"/>
              <a:t>Zohm</a:t>
            </a:r>
            <a:r>
              <a:rPr lang="en-US" sz="1200" dirty="0" smtClean="0"/>
              <a:t>, </a:t>
            </a:r>
            <a:r>
              <a:rPr lang="en-US" sz="1200" dirty="0" smtClean="0">
                <a:hlinkClick r:id="rId12"/>
              </a:rPr>
              <a:t>Nuclear Fusion </a:t>
            </a:r>
            <a:r>
              <a:rPr lang="en-US" sz="1200" b="1" dirty="0" smtClean="0">
                <a:hlinkClick r:id="rId12"/>
              </a:rPr>
              <a:t>57</a:t>
            </a:r>
            <a:r>
              <a:rPr lang="en-US" sz="1200" dirty="0" smtClean="0">
                <a:hlinkClick r:id="rId12"/>
              </a:rPr>
              <a:t>, 086002 (2017)</a:t>
            </a:r>
            <a:r>
              <a:rPr lang="en-US" sz="1200" dirty="0" smtClean="0"/>
              <a:t> (+ many others)		</a:t>
            </a:r>
            <a:r>
              <a:rPr lang="en-US" sz="1200" dirty="0" smtClean="0"/>
              <a:t>    [</a:t>
            </a:r>
            <a:r>
              <a:rPr lang="en-US" sz="1200" i="1" dirty="0" smtClean="0"/>
              <a:t>ITER </a:t>
            </a:r>
            <a:r>
              <a:rPr lang="en-US" sz="1200" i="1" dirty="0" smtClean="0">
                <a:sym typeface="Wingdings" panose="05000000000000000000" pitchFamily="2" charset="2"/>
              </a:rPr>
              <a:t> EU-DEMO analysis</a:t>
            </a:r>
            <a:r>
              <a:rPr lang="en-US" sz="1200" dirty="0" smtClean="0">
                <a:sym typeface="Wingdings" panose="05000000000000000000" pitchFamily="2" charset="2"/>
              </a:rPr>
              <a:t>]</a:t>
            </a:r>
            <a:endParaRPr lang="en-US" sz="1200" dirty="0" smtClean="0"/>
          </a:p>
          <a:p>
            <a:r>
              <a:rPr lang="en-US" sz="1200" dirty="0" smtClean="0"/>
              <a:t>G. </a:t>
            </a:r>
            <a:r>
              <a:rPr lang="en-US" sz="1200" dirty="0" err="1" smtClean="0"/>
              <a:t>Federici</a:t>
            </a:r>
            <a:r>
              <a:rPr lang="en-US" sz="1200" dirty="0" smtClean="0"/>
              <a:t>, </a:t>
            </a:r>
            <a:r>
              <a:rPr lang="en-US" sz="1200" dirty="0" smtClean="0">
                <a:hlinkClick r:id="rId13"/>
              </a:rPr>
              <a:t>Nuclear Fusion 59, 066013 (2019)</a:t>
            </a:r>
            <a:r>
              <a:rPr lang="en-US" sz="1200" dirty="0" smtClean="0"/>
              <a:t> (+ many others)	</a:t>
            </a:r>
            <a:r>
              <a:rPr lang="en-US" sz="1200" dirty="0" smtClean="0"/>
              <a:t>    [</a:t>
            </a:r>
            <a:r>
              <a:rPr lang="en-US" sz="1200" i="1" dirty="0" smtClean="0"/>
              <a:t>EU-DEMO considerations</a:t>
            </a:r>
            <a:r>
              <a:rPr lang="en-US" sz="1200" dirty="0" smtClean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300" dirty="0" smtClean="0">
                <a:solidFill>
                  <a:schemeClr val="accent2"/>
                </a:solidFill>
              </a:rPr>
              <a:t>Nature of turbulent losses can vary with machine geometry and operatin</a:t>
            </a:r>
            <a:r>
              <a:rPr lang="en-US" altLang="en-US" sz="2300" dirty="0" smtClean="0">
                <a:solidFill>
                  <a:schemeClr val="accent2"/>
                </a:solidFill>
              </a:rPr>
              <a:t>g </a:t>
            </a:r>
            <a:r>
              <a:rPr lang="en-US" altLang="en-US" sz="2300" dirty="0" smtClean="0">
                <a:solidFill>
                  <a:schemeClr val="accent2"/>
                </a:solidFill>
              </a:rPr>
              <a:t>regimes </a:t>
            </a:r>
            <a:r>
              <a:rPr lang="en-US" altLang="en-US" sz="23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 opportunities for improved performance</a:t>
            </a:r>
            <a:endParaRPr lang="en-US" sz="23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b="10435"/>
          <a:stretch/>
        </p:blipFill>
        <p:spPr bwMode="auto">
          <a:xfrm>
            <a:off x="1752600" y="971550"/>
            <a:ext cx="5356568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10"/>
          <p:cNvSpPr>
            <a:spLocks noChangeArrowheads="1"/>
          </p:cNvSpPr>
          <p:nvPr/>
        </p:nvSpPr>
        <p:spPr bwMode="auto">
          <a:xfrm>
            <a:off x="5867400" y="2807102"/>
            <a:ext cx="727075" cy="336550"/>
          </a:xfrm>
          <a:prstGeom prst="rightArrow">
            <a:avLst>
              <a:gd name="adj1" fmla="val 50000"/>
              <a:gd name="adj2" fmla="val 49849"/>
            </a:avLst>
          </a:prstGeom>
          <a:solidFill>
            <a:srgbClr val="FF0000"/>
          </a:solidFill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1822CD"/>
              </a:solidFill>
              <a:latin typeface="Helvetica" pitchFamily="34" charset="0"/>
              <a:ea typeface="ＭＳ Ｐゴシック" pitchFamily="34" charset="-128"/>
            </a:endParaRPr>
          </a:p>
        </p:txBody>
      </p:sp>
      <p:sp>
        <p:nvSpPr>
          <p:cNvPr id="7" name="Right Arrow 10"/>
          <p:cNvSpPr>
            <a:spLocks noChangeArrowheads="1"/>
          </p:cNvSpPr>
          <p:nvPr/>
        </p:nvSpPr>
        <p:spPr bwMode="auto">
          <a:xfrm rot="2400849">
            <a:off x="5618163" y="3716739"/>
            <a:ext cx="728662" cy="336550"/>
          </a:xfrm>
          <a:prstGeom prst="rightArrow">
            <a:avLst>
              <a:gd name="adj1" fmla="val 50000"/>
              <a:gd name="adj2" fmla="val 49958"/>
            </a:avLst>
          </a:prstGeom>
          <a:solidFill>
            <a:srgbClr val="FF0000"/>
          </a:solidFill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1822CD"/>
              </a:solidFill>
              <a:latin typeface="Helvetica" pitchFamily="34" charset="0"/>
              <a:ea typeface="ＭＳ Ｐゴシック" pitchFamily="34" charset="-128"/>
            </a:endParaRPr>
          </a:p>
        </p:txBody>
      </p:sp>
      <p:sp>
        <p:nvSpPr>
          <p:cNvPr id="8" name="Right Arrow 10"/>
          <p:cNvSpPr>
            <a:spLocks noChangeArrowheads="1"/>
          </p:cNvSpPr>
          <p:nvPr/>
        </p:nvSpPr>
        <p:spPr bwMode="auto">
          <a:xfrm rot="-8561458">
            <a:off x="4716463" y="1906972"/>
            <a:ext cx="698500" cy="334963"/>
          </a:xfrm>
          <a:prstGeom prst="rightArrow">
            <a:avLst>
              <a:gd name="adj1" fmla="val 50000"/>
              <a:gd name="adj2" fmla="val 50067"/>
            </a:avLst>
          </a:prstGeom>
          <a:solidFill>
            <a:srgbClr val="FF0000"/>
          </a:solidFill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1822CD"/>
              </a:solidFill>
              <a:latin typeface="Helvetica" pitchFamily="34" charset="0"/>
              <a:ea typeface="ＭＳ Ｐゴシック" pitchFamily="34" charset="-128"/>
            </a:endParaRPr>
          </a:p>
        </p:txBody>
      </p:sp>
      <p:sp>
        <p:nvSpPr>
          <p:cNvPr id="9" name="Right Arrow 10"/>
          <p:cNvSpPr>
            <a:spLocks noChangeArrowheads="1"/>
          </p:cNvSpPr>
          <p:nvPr/>
        </p:nvSpPr>
        <p:spPr bwMode="auto">
          <a:xfrm rot="10800000">
            <a:off x="4419600" y="2799164"/>
            <a:ext cx="727075" cy="336550"/>
          </a:xfrm>
          <a:prstGeom prst="rightArrow">
            <a:avLst>
              <a:gd name="adj1" fmla="val 50000"/>
              <a:gd name="adj2" fmla="val 49849"/>
            </a:avLst>
          </a:prstGeom>
          <a:solidFill>
            <a:srgbClr val="FF0000"/>
          </a:solidFill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1822CD"/>
              </a:solidFill>
              <a:latin typeface="Helvetica" pitchFamily="34" charset="0"/>
              <a:ea typeface="ＭＳ Ｐゴシック" pitchFamily="34" charset="-128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781800" y="2473324"/>
            <a:ext cx="944489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>
                <a:solidFill>
                  <a:srgbClr val="FF0000"/>
                </a:solidFill>
              </a:rPr>
              <a:t>Heat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>
                <a:solidFill>
                  <a:srgbClr val="FF0000"/>
                </a:solidFill>
              </a:rPr>
              <a:t>loss</a:t>
            </a:r>
            <a:endParaRPr lang="en-US" altLang="en-US" sz="2800" i="0" baseline="-25000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>
            <a:spLocks noChangeArrowheads="1"/>
          </p:cNvSpPr>
          <p:nvPr/>
        </p:nvSpPr>
        <p:spPr bwMode="auto">
          <a:xfrm rot="-3058752">
            <a:off x="5565775" y="1872064"/>
            <a:ext cx="728663" cy="334963"/>
          </a:xfrm>
          <a:prstGeom prst="rightArrow">
            <a:avLst>
              <a:gd name="adj1" fmla="val 50000"/>
              <a:gd name="adj2" fmla="val 50194"/>
            </a:avLst>
          </a:prstGeom>
          <a:solidFill>
            <a:srgbClr val="FF0000"/>
          </a:solidFill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1822CD"/>
              </a:solidFill>
              <a:latin typeface="Helvetica" pitchFamily="34" charset="0"/>
              <a:ea typeface="ＭＳ Ｐゴシック" pitchFamily="34" charset="-128"/>
            </a:endParaRPr>
          </a:p>
        </p:txBody>
      </p:sp>
      <p:sp>
        <p:nvSpPr>
          <p:cNvPr id="12" name="Right Arrow 10"/>
          <p:cNvSpPr>
            <a:spLocks noChangeArrowheads="1"/>
          </p:cNvSpPr>
          <p:nvPr/>
        </p:nvSpPr>
        <p:spPr bwMode="auto">
          <a:xfrm rot="8072150">
            <a:off x="4671745" y="3695030"/>
            <a:ext cx="727075" cy="336550"/>
          </a:xfrm>
          <a:prstGeom prst="rightArrow">
            <a:avLst>
              <a:gd name="adj1" fmla="val 50000"/>
              <a:gd name="adj2" fmla="val 49849"/>
            </a:avLst>
          </a:prstGeom>
          <a:solidFill>
            <a:srgbClr val="FF0000"/>
          </a:solidFill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1822CD"/>
              </a:solidFill>
              <a:latin typeface="Helvetica" pitchFamily="34" charset="0"/>
              <a:ea typeface="ＭＳ Ｐゴシック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971550"/>
            <a:ext cx="26670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i="0" dirty="0" err="1" smtClean="0">
                <a:solidFill>
                  <a:srgbClr val="FF0000"/>
                </a:solidFill>
              </a:rPr>
              <a:t>Gyrokinetic</a:t>
            </a:r>
            <a:r>
              <a:rPr lang="en-US" sz="1600" b="1" i="0" dirty="0" smtClean="0">
                <a:solidFill>
                  <a:srgbClr val="FF0000"/>
                </a:solidFill>
              </a:rPr>
              <a:t> simulation of plasma </a:t>
            </a:r>
            <a:r>
              <a:rPr lang="en-US" sz="1600" b="1" i="0" dirty="0" smtClean="0">
                <a:solidFill>
                  <a:srgbClr val="FF0000"/>
                </a:solidFill>
              </a:rPr>
              <a:t>turbulence in NSTX</a:t>
            </a:r>
            <a:endParaRPr lang="en-US" sz="1600" b="1" i="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1600" b="1" i="0" dirty="0">
                <a:solidFill>
                  <a:srgbClr val="FF0000"/>
                </a:solidFill>
              </a:rPr>
              <a:t>(this is </a:t>
            </a:r>
            <a:r>
              <a:rPr lang="en-US" sz="1600" b="1" i="0" dirty="0" smtClean="0">
                <a:solidFill>
                  <a:srgbClr val="FF0000"/>
                </a:solidFill>
              </a:rPr>
              <a:t>mostly what </a:t>
            </a:r>
            <a:r>
              <a:rPr lang="en-US" sz="1600" b="1" i="0" dirty="0">
                <a:solidFill>
                  <a:srgbClr val="FF0000"/>
                </a:solidFill>
              </a:rPr>
              <a:t>I </a:t>
            </a:r>
            <a:r>
              <a:rPr lang="en-US" sz="1600" b="1" i="0" dirty="0" smtClean="0">
                <a:solidFill>
                  <a:srgbClr val="FF0000"/>
                </a:solidFill>
              </a:rPr>
              <a:t>do        </a:t>
            </a:r>
            <a:r>
              <a:rPr lang="en-US" sz="1600" b="1" i="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4" name="Picture 2" descr="C:\Users\wgutten\AppData\Local\Microsoft\Windows\Temporary Internet Files\Content.IE5\9IF39J73\smiley-face-10257-larg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8" y="1504950"/>
            <a:ext cx="28416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11254" y="4912668"/>
            <a:ext cx="1208985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Visualization: F. Scotti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6155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stability (MHD, others) provides a number of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71550"/>
            <a:ext cx="89916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Normalized beta </a:t>
            </a:r>
            <a:r>
              <a:rPr lang="en-US" dirty="0" smtClean="0"/>
              <a:t>limit: </a:t>
            </a:r>
            <a:r>
              <a:rPr lang="en-US" b="1" dirty="0" err="1">
                <a:solidFill>
                  <a:srgbClr val="3333CC"/>
                </a:solidFill>
                <a:latin typeface="Symbol" panose="05050102010706020507" pitchFamily="18" charset="2"/>
              </a:rPr>
              <a:t>b</a:t>
            </a:r>
            <a:r>
              <a:rPr lang="en-US" b="1" baseline="-25000" dirty="0" err="1">
                <a:solidFill>
                  <a:srgbClr val="3333CC"/>
                </a:solidFill>
              </a:rPr>
              <a:t>N</a:t>
            </a:r>
            <a:r>
              <a:rPr lang="en-US" b="1" dirty="0">
                <a:solidFill>
                  <a:srgbClr val="3333CC"/>
                </a:solidFill>
              </a:rPr>
              <a:t> = </a:t>
            </a:r>
            <a:r>
              <a:rPr lang="en-US" b="1" dirty="0">
                <a:solidFill>
                  <a:srgbClr val="3333CC"/>
                </a:solidFill>
                <a:latin typeface="Symbol" panose="05050102010706020507" pitchFamily="18" charset="2"/>
              </a:rPr>
              <a:t>b</a:t>
            </a:r>
            <a:r>
              <a:rPr lang="en-US" b="1" dirty="0">
                <a:solidFill>
                  <a:srgbClr val="3333CC"/>
                </a:solidFill>
              </a:rPr>
              <a:t> / (I</a:t>
            </a:r>
            <a:r>
              <a:rPr lang="en-US" b="1" baseline="-25000" dirty="0">
                <a:solidFill>
                  <a:srgbClr val="3333CC"/>
                </a:solidFill>
              </a:rPr>
              <a:t>P</a:t>
            </a:r>
            <a:r>
              <a:rPr lang="en-US" b="1" dirty="0">
                <a:solidFill>
                  <a:srgbClr val="3333CC"/>
                </a:solidFill>
              </a:rPr>
              <a:t>/</a:t>
            </a:r>
            <a:r>
              <a:rPr lang="en-US" b="1" dirty="0" err="1">
                <a:solidFill>
                  <a:srgbClr val="3333CC"/>
                </a:solidFill>
              </a:rPr>
              <a:t>aB</a:t>
            </a:r>
            <a:r>
              <a:rPr lang="en-US" b="1" dirty="0">
                <a:solidFill>
                  <a:srgbClr val="3333CC"/>
                </a:solidFill>
              </a:rPr>
              <a:t>) &lt; </a:t>
            </a:r>
            <a:r>
              <a:rPr lang="en-US" b="1" dirty="0" err="1">
                <a:solidFill>
                  <a:srgbClr val="3333CC"/>
                </a:solidFill>
                <a:latin typeface="Symbol" panose="05050102010706020507" pitchFamily="18" charset="2"/>
              </a:rPr>
              <a:t>b</a:t>
            </a:r>
            <a:r>
              <a:rPr lang="en-US" b="1" baseline="-25000" dirty="0" err="1">
                <a:solidFill>
                  <a:srgbClr val="3333CC"/>
                </a:solidFill>
              </a:rPr>
              <a:t>N,limit</a:t>
            </a:r>
            <a:r>
              <a:rPr lang="en-US" b="1" dirty="0">
                <a:solidFill>
                  <a:srgbClr val="3333CC"/>
                </a:solidFill>
              </a:rPr>
              <a:t> ~ 2-6 </a:t>
            </a:r>
            <a:r>
              <a:rPr lang="en-US" dirty="0"/>
              <a:t>(function of R/a, </a:t>
            </a:r>
            <a:r>
              <a:rPr lang="en-US" dirty="0">
                <a:latin typeface="Symbol" panose="05050102010706020507" pitchFamily="18" charset="2"/>
              </a:rPr>
              <a:t>k</a:t>
            </a:r>
            <a:r>
              <a:rPr lang="en-US" dirty="0"/>
              <a:t>, proximity to conducting walls)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avoid disruptions or otherwise deleterious </a:t>
            </a:r>
            <a:r>
              <a:rPr lang="en-US" dirty="0" smtClean="0"/>
              <a:t>effects</a:t>
            </a:r>
            <a:r>
              <a:rPr lang="en-US" b="1" dirty="0" smtClean="0">
                <a:solidFill>
                  <a:srgbClr val="3333CC"/>
                </a:solidFill>
              </a:rPr>
              <a:t> </a:t>
            </a:r>
            <a:endParaRPr lang="en-US" b="1" dirty="0">
              <a:solidFill>
                <a:srgbClr val="3333CC"/>
              </a:solidFill>
            </a:endParaRPr>
          </a:p>
          <a:p>
            <a:endParaRPr lang="en-US" sz="1200" dirty="0" smtClean="0"/>
          </a:p>
          <a:p>
            <a:r>
              <a:rPr lang="en-US" dirty="0" smtClean="0"/>
              <a:t>Safety factor limit:</a:t>
            </a:r>
            <a:r>
              <a:rPr lang="en-US" b="1" dirty="0" smtClean="0">
                <a:solidFill>
                  <a:srgbClr val="3333CC"/>
                </a:solidFill>
              </a:rPr>
              <a:t> </a:t>
            </a:r>
            <a:r>
              <a:rPr lang="en-US" b="1" dirty="0">
                <a:solidFill>
                  <a:srgbClr val="3333CC"/>
                </a:solidFill>
              </a:rPr>
              <a:t>q</a:t>
            </a:r>
            <a:r>
              <a:rPr lang="en-US" b="1" baseline="-25000" dirty="0">
                <a:solidFill>
                  <a:srgbClr val="3333CC"/>
                </a:solidFill>
              </a:rPr>
              <a:t>*</a:t>
            </a:r>
            <a:r>
              <a:rPr lang="en-US" b="1" dirty="0">
                <a:solidFill>
                  <a:srgbClr val="3333CC"/>
                </a:solidFill>
              </a:rPr>
              <a:t> ~ </a:t>
            </a:r>
            <a:r>
              <a:rPr lang="en-US" b="1" dirty="0" err="1">
                <a:solidFill>
                  <a:srgbClr val="3333CC"/>
                </a:solidFill>
              </a:rPr>
              <a:t>aB</a:t>
            </a:r>
            <a:r>
              <a:rPr lang="en-US" b="1" baseline="-25000" dirty="0" err="1">
                <a:solidFill>
                  <a:srgbClr val="3333CC"/>
                </a:solidFill>
              </a:rPr>
              <a:t>tor</a:t>
            </a:r>
            <a:r>
              <a:rPr lang="en-US" b="1" dirty="0">
                <a:solidFill>
                  <a:srgbClr val="3333CC"/>
                </a:solidFill>
              </a:rPr>
              <a:t>/</a:t>
            </a:r>
            <a:r>
              <a:rPr lang="en-US" b="1" dirty="0" err="1">
                <a:solidFill>
                  <a:srgbClr val="3333CC"/>
                </a:solidFill>
              </a:rPr>
              <a:t>RB</a:t>
            </a:r>
            <a:r>
              <a:rPr lang="en-US" b="1" baseline="-25000" dirty="0" err="1">
                <a:solidFill>
                  <a:srgbClr val="3333CC"/>
                </a:solidFill>
              </a:rPr>
              <a:t>pol</a:t>
            </a:r>
            <a:r>
              <a:rPr lang="en-US" b="1" dirty="0">
                <a:solidFill>
                  <a:srgbClr val="3333CC"/>
                </a:solidFill>
              </a:rPr>
              <a:t> ~ a</a:t>
            </a:r>
            <a:r>
              <a:rPr lang="en-US" b="1" baseline="30000" dirty="0">
                <a:solidFill>
                  <a:srgbClr val="3333CC"/>
                </a:solidFill>
              </a:rPr>
              <a:t>2</a:t>
            </a:r>
            <a:r>
              <a:rPr lang="en-US" b="1" dirty="0">
                <a:solidFill>
                  <a:srgbClr val="3333CC"/>
                </a:solidFill>
              </a:rPr>
              <a:t>B</a:t>
            </a:r>
            <a:r>
              <a:rPr lang="en-US" b="1" baseline="-25000" dirty="0">
                <a:solidFill>
                  <a:srgbClr val="3333CC"/>
                </a:solidFill>
              </a:rPr>
              <a:t>tor</a:t>
            </a:r>
            <a:r>
              <a:rPr lang="en-US" b="1" dirty="0">
                <a:solidFill>
                  <a:srgbClr val="3333CC"/>
                </a:solidFill>
              </a:rPr>
              <a:t>/</a:t>
            </a:r>
            <a:r>
              <a:rPr lang="en-US" b="1" dirty="0" err="1">
                <a:solidFill>
                  <a:srgbClr val="3333CC"/>
                </a:solidFill>
              </a:rPr>
              <a:t>RI</a:t>
            </a:r>
            <a:r>
              <a:rPr lang="en-US" b="1" baseline="-25000" dirty="0" err="1">
                <a:solidFill>
                  <a:srgbClr val="3333CC"/>
                </a:solidFill>
              </a:rPr>
              <a:t>p</a:t>
            </a:r>
            <a:r>
              <a:rPr lang="en-US" b="1" dirty="0">
                <a:solidFill>
                  <a:srgbClr val="3333CC"/>
                </a:solidFill>
                <a:sym typeface="Symbol"/>
              </a:rPr>
              <a:t></a:t>
            </a:r>
            <a:r>
              <a:rPr lang="en-US" b="1" dirty="0">
                <a:solidFill>
                  <a:srgbClr val="3333CC"/>
                </a:solidFill>
              </a:rPr>
              <a:t>(1+</a:t>
            </a:r>
            <a:r>
              <a:rPr lang="en-US" b="1" dirty="0">
                <a:solidFill>
                  <a:srgbClr val="3333CC"/>
                </a:solidFill>
                <a:latin typeface="Symbol" panose="05050102010706020507" pitchFamily="18" charset="2"/>
              </a:rPr>
              <a:t>k</a:t>
            </a:r>
            <a:r>
              <a:rPr lang="en-US" b="1" baseline="30000" dirty="0">
                <a:solidFill>
                  <a:srgbClr val="3333CC"/>
                </a:solidFill>
              </a:rPr>
              <a:t>2</a:t>
            </a:r>
            <a:r>
              <a:rPr lang="en-US" b="1" dirty="0">
                <a:solidFill>
                  <a:srgbClr val="3333CC"/>
                </a:solidFill>
              </a:rPr>
              <a:t>) &gt; 2.5</a:t>
            </a:r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avoid “kink” modes (plasma current is limited for a given toroidal field strength</a:t>
            </a:r>
            <a:r>
              <a:rPr lang="en-US" dirty="0" smtClean="0"/>
              <a:t>)</a:t>
            </a:r>
          </a:p>
          <a:p>
            <a:endParaRPr lang="en-US" sz="1400" dirty="0" smtClean="0">
              <a:solidFill>
                <a:srgbClr val="3333CC"/>
              </a:solidFill>
            </a:endParaRPr>
          </a:p>
          <a:p>
            <a:r>
              <a:rPr lang="en-US" dirty="0" smtClean="0"/>
              <a:t>Elongation limit: </a:t>
            </a:r>
            <a:r>
              <a:rPr lang="en-US" b="1" dirty="0" err="1">
                <a:solidFill>
                  <a:srgbClr val="3333CC"/>
                </a:solidFill>
                <a:latin typeface="Symbol" panose="05050102010706020507" pitchFamily="18" charset="2"/>
              </a:rPr>
              <a:t>k</a:t>
            </a:r>
            <a:r>
              <a:rPr lang="en-US" b="1" baseline="-25000" dirty="0" err="1">
                <a:solidFill>
                  <a:srgbClr val="3333CC"/>
                </a:solidFill>
              </a:rPr>
              <a:t>limit</a:t>
            </a:r>
            <a:r>
              <a:rPr lang="en-US" b="1" dirty="0">
                <a:solidFill>
                  <a:srgbClr val="3333CC"/>
                </a:solidFill>
              </a:rPr>
              <a:t> ~ 1.7-2.5 </a:t>
            </a:r>
            <a:r>
              <a:rPr lang="en-US" dirty="0"/>
              <a:t>(function of </a:t>
            </a:r>
            <a:r>
              <a:rPr lang="en-US" dirty="0" smtClean="0"/>
              <a:t>R/a, plasma inductance)</a:t>
            </a:r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avoid vertical </a:t>
            </a:r>
            <a:r>
              <a:rPr lang="en-US" dirty="0" smtClean="0"/>
              <a:t>instability</a:t>
            </a:r>
            <a:endParaRPr lang="en-US" dirty="0" smtClean="0">
              <a:solidFill>
                <a:srgbClr val="3333CC"/>
              </a:solidFill>
            </a:endParaRPr>
          </a:p>
          <a:p>
            <a:endParaRPr lang="en-US" sz="1300" dirty="0" smtClean="0"/>
          </a:p>
          <a:p>
            <a:r>
              <a:rPr lang="en-US" dirty="0" smtClean="0"/>
              <a:t>Empirical </a:t>
            </a:r>
            <a:r>
              <a:rPr lang="en-US" dirty="0" smtClean="0"/>
              <a:t>density limit (“Greenwald limit</a:t>
            </a:r>
            <a:r>
              <a:rPr lang="en-US" dirty="0" smtClean="0"/>
              <a:t>”): </a:t>
            </a:r>
            <a:r>
              <a:rPr lang="en-US" b="1" dirty="0" smtClean="0">
                <a:solidFill>
                  <a:srgbClr val="3333CC"/>
                </a:solidFill>
              </a:rPr>
              <a:t>n &lt; </a:t>
            </a:r>
            <a:r>
              <a:rPr lang="en-US" b="1" dirty="0" err="1" smtClean="0">
                <a:solidFill>
                  <a:srgbClr val="3333CC"/>
                </a:solidFill>
              </a:rPr>
              <a:t>n</a:t>
            </a:r>
            <a:r>
              <a:rPr lang="en-US" b="1" baseline="-25000" dirty="0" err="1" smtClean="0">
                <a:solidFill>
                  <a:srgbClr val="3333CC"/>
                </a:solidFill>
              </a:rPr>
              <a:t>GW</a:t>
            </a:r>
            <a:r>
              <a:rPr lang="en-US" b="1" dirty="0" smtClean="0">
                <a:solidFill>
                  <a:srgbClr val="3333CC"/>
                </a:solidFill>
              </a:rPr>
              <a:t>= </a:t>
            </a:r>
            <a:r>
              <a:rPr lang="en-US" b="1" dirty="0" err="1" smtClean="0">
                <a:solidFill>
                  <a:srgbClr val="3333CC"/>
                </a:solidFill>
              </a:rPr>
              <a:t>I</a:t>
            </a:r>
            <a:r>
              <a:rPr lang="en-US" b="1" baseline="-25000" dirty="0" err="1" smtClean="0">
                <a:solidFill>
                  <a:srgbClr val="3333CC"/>
                </a:solidFill>
              </a:rPr>
              <a:t>p</a:t>
            </a:r>
            <a:r>
              <a:rPr lang="en-US" b="1" dirty="0" smtClean="0">
                <a:solidFill>
                  <a:srgbClr val="3333CC"/>
                </a:solidFill>
              </a:rPr>
              <a:t> / </a:t>
            </a:r>
            <a:r>
              <a:rPr lang="en-US" b="1" dirty="0" smtClean="0">
                <a:solidFill>
                  <a:srgbClr val="3333CC"/>
                </a:solidFill>
                <a:latin typeface="Symbol" panose="05050102010706020507" pitchFamily="18" charset="2"/>
              </a:rPr>
              <a:t>p</a:t>
            </a:r>
            <a:r>
              <a:rPr lang="en-US" b="1" dirty="0" smtClean="0">
                <a:solidFill>
                  <a:srgbClr val="3333CC"/>
                </a:solidFill>
              </a:rPr>
              <a:t>a</a:t>
            </a:r>
            <a:r>
              <a:rPr lang="en-US" b="1" baseline="30000" dirty="0" smtClean="0">
                <a:solidFill>
                  <a:srgbClr val="3333CC"/>
                </a:solidFill>
              </a:rPr>
              <a:t>2</a:t>
            </a:r>
            <a:r>
              <a:rPr lang="en-US" b="1" dirty="0" smtClean="0">
                <a:solidFill>
                  <a:srgbClr val="3333CC"/>
                </a:solidFill>
              </a:rPr>
              <a:t> (</a:t>
            </a:r>
            <a:r>
              <a:rPr lang="en-US" b="1" dirty="0" err="1" smtClean="0">
                <a:solidFill>
                  <a:srgbClr val="3333CC"/>
                </a:solidFill>
              </a:rPr>
              <a:t>f</a:t>
            </a:r>
            <a:r>
              <a:rPr lang="en-US" b="1" baseline="-25000" dirty="0" err="1" smtClean="0">
                <a:solidFill>
                  <a:srgbClr val="3333CC"/>
                </a:solidFill>
              </a:rPr>
              <a:t>GW</a:t>
            </a:r>
            <a:r>
              <a:rPr lang="en-US" b="1" dirty="0" smtClean="0">
                <a:solidFill>
                  <a:srgbClr val="3333CC"/>
                </a:solidFill>
              </a:rPr>
              <a:t>&lt;1)</a:t>
            </a:r>
          </a:p>
          <a:p>
            <a:pPr lvl="1"/>
            <a:r>
              <a:rPr lang="en-US" dirty="0" smtClean="0"/>
              <a:t>To avoid disruptions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48600" y="2995940"/>
            <a:ext cx="1104790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err="1" smtClean="0"/>
              <a:t>Battaglia</a:t>
            </a:r>
            <a:r>
              <a:rPr lang="en-US" sz="1100" b="1" dirty="0" smtClean="0"/>
              <a:t>, Day 4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8545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Steady-state tokamaks require 100% non-inductive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47750"/>
            <a:ext cx="8991600" cy="3048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Inductive </a:t>
            </a:r>
            <a:r>
              <a:rPr lang="en-US" dirty="0" smtClean="0"/>
              <a:t>current </a:t>
            </a:r>
            <a:r>
              <a:rPr lang="en-US" dirty="0" smtClean="0"/>
              <a:t>drive from central solenoid is limited</a:t>
            </a:r>
            <a:endParaRPr lang="en-US" dirty="0" smtClean="0"/>
          </a:p>
          <a:p>
            <a:r>
              <a:rPr lang="en-US" dirty="0" smtClean="0"/>
              <a:t>Externally </a:t>
            </a:r>
            <a:r>
              <a:rPr lang="en-US" dirty="0" smtClean="0"/>
              <a:t>driven current (from heating sources) must make up the </a:t>
            </a:r>
            <a:r>
              <a:rPr lang="en-US" dirty="0" smtClean="0"/>
              <a:t>difference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Luckily, pressure gradient in tokamaks leads to self-generated “bootstrap current” (due to </a:t>
            </a:r>
            <a:r>
              <a:rPr lang="en-US" dirty="0">
                <a:sym typeface="Symbol"/>
              </a:rPr>
              <a:t></a:t>
            </a:r>
            <a:r>
              <a:rPr lang="en-US" dirty="0"/>
              <a:t>B, curvature drifts + </a:t>
            </a:r>
            <a:r>
              <a:rPr lang="en-US" dirty="0">
                <a:sym typeface="Symbol"/>
              </a:rPr>
              <a:t></a:t>
            </a:r>
            <a:r>
              <a:rPr lang="en-US" dirty="0"/>
              <a:t>p + collisions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219200" y="4095750"/>
                <a:ext cx="5932842" cy="752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𝐟</m:t>
                          </m:r>
                        </m:e>
                        <m:sub>
                          <m:r>
                            <a:rPr lang="en-US" b="1" i="0" smtClean="0">
                              <a:latin typeface="Cambria Math"/>
                            </a:rPr>
                            <m:t>𝐁𝐒</m:t>
                          </m:r>
                        </m:sub>
                      </m:sSub>
                      <m:r>
                        <a:rPr lang="en-US" b="1" i="0" smtClean="0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b="1" i="0" smtClean="0">
                                  <a:latin typeface="Cambria Math"/>
                                </a:rPr>
                                <m:t>𝐁𝐒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b="1" i="0" smtClean="0">
                                  <a:latin typeface="Cambria Math"/>
                                </a:rPr>
                                <m:t>𝐩</m:t>
                              </m:r>
                            </m:sub>
                          </m:sSub>
                        </m:den>
                      </m:f>
                      <m:r>
                        <a:rPr lang="en-US" b="1" i="0" smtClean="0">
                          <a:latin typeface="Cambria Math"/>
                        </a:rPr>
                        <m:t> ~ 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𝝐</m:t>
                          </m:r>
                        </m:e>
                      </m:rad>
                      <m:r>
                        <a:rPr lang="en-US" b="1" i="0" smtClean="0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𝛃</m:t>
                          </m:r>
                        </m:e>
                        <m:sub>
                          <m:r>
                            <a:rPr lang="en-US" b="1" i="0" smtClean="0">
                              <a:latin typeface="Cambria Math"/>
                            </a:rPr>
                            <m:t>𝐩𝐨𝐥</m:t>
                          </m:r>
                        </m:sub>
                      </m:sSub>
                      <m:r>
                        <a:rPr lang="en-US" b="1" i="0" smtClean="0">
                          <a:latin typeface="Cambria Math"/>
                        </a:rPr>
                        <m:t> ~ 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𝝐</m:t>
                          </m:r>
                        </m:e>
                      </m:rad>
                      <m:r>
                        <a:rPr lang="en-US" b="1" i="0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latin typeface="Cambria Math"/>
                            </a:rPr>
                            <m:t>𝐩</m:t>
                          </m:r>
                          <m:sSup>
                            <m:sSupPr>
                              <m:ctrlPr>
                                <a:rPr lang="en-US" b="1" i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b="1" i="0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b="1" i="0" smtClean="0">
                                  <a:latin typeface="Cambria Math"/>
                                </a:rPr>
                                <m:t>𝐩</m:t>
                              </m:r>
                            </m:sub>
                            <m:sup>
                              <m:r>
                                <a:rPr lang="en-US" b="1" i="0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</a:rPr>
                            <m:t>𝟏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𝛋</m:t>
                              </m:r>
                            </m:e>
                            <m:sup>
                              <m:r>
                                <a:rPr lang="en-US" b="1" i="0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~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𝑵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𝝐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/>
                            </a:rPr>
                            <m:t>𝟏</m:t>
                          </m:r>
                          <m:r>
                            <a:rPr lang="en-US" b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>
                                  <a:latin typeface="Cambria Math"/>
                                </a:rPr>
                                <m:t>𝛋</m:t>
                              </m:r>
                            </m:e>
                            <m:sup>
                              <m:r>
                                <a:rPr lang="en-US" b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095750"/>
                <a:ext cx="5932842" cy="7523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305713" y="2343150"/>
                <a:ext cx="63001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/>
                            </a:rPr>
                            <m:t>𝐁𝐒</m:t>
                          </m:r>
                        </m:sub>
                      </m:sSub>
                      <m:r>
                        <a:rPr lang="en-US" sz="2400" b="1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/>
                            </a:rPr>
                            <m:t>𝐂𝐃</m:t>
                          </m:r>
                        </m:sub>
                      </m:sSub>
                      <m:r>
                        <a:rPr lang="en-US" sz="2400" b="1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/>
                            </a:rPr>
                            <m:t>𝐎𝐇</m:t>
                          </m:r>
                        </m:sub>
                      </m:sSub>
                      <m:r>
                        <a:rPr lang="en-US" sz="2400" b="1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/>
                            </a:rPr>
                            <m:t>𝐏</m:t>
                          </m:r>
                        </m:sub>
                      </m:sSub>
                      <m:r>
                        <a:rPr lang="en-US" sz="2400" b="1" i="0" smtClean="0">
                          <a:latin typeface="Cambria Math"/>
                        </a:rPr>
                        <m:t>   </m:t>
                      </m:r>
                      <m:r>
                        <a:rPr lang="en-US" sz="2400" b="1" i="0" smtClean="0">
                          <a:latin typeface="Cambria Math"/>
                        </a:rPr>
                        <m:t>𝐨𝐫</m:t>
                      </m:r>
                      <m:r>
                        <a:rPr lang="en-US" sz="2400" b="1" i="0" smtClean="0">
                          <a:latin typeface="Cambria Math"/>
                        </a:rPr>
                        <m:t>    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𝐟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/>
                            </a:rPr>
                            <m:t>𝐁𝐒</m:t>
                          </m:r>
                        </m:sub>
                      </m:sSub>
                      <m:r>
                        <a:rPr lang="en-US" sz="2400" b="1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𝐟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/>
                            </a:rPr>
                            <m:t>𝐂𝐃</m:t>
                          </m:r>
                        </m:sub>
                      </m:sSub>
                      <m:r>
                        <a:rPr lang="en-US" sz="2400" b="1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𝐟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/>
                            </a:rPr>
                            <m:t>𝐎𝐇</m:t>
                          </m:r>
                        </m:sub>
                      </m:sSub>
                      <m:r>
                        <a:rPr lang="en-US" sz="2400" b="1" i="0" smtClean="0">
                          <a:latin typeface="Cambria Math"/>
                        </a:rPr>
                        <m:t>=</m:t>
                      </m:r>
                      <m:r>
                        <a:rPr lang="en-US" sz="2400" b="1" i="0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713" y="2343150"/>
                <a:ext cx="6300122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2953238" y="2343150"/>
            <a:ext cx="4572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34238" y="2038350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 (ideally)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229838" y="2343150"/>
            <a:ext cx="4572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10838" y="2038350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 (ideally)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53400" y="4256498"/>
            <a:ext cx="707245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err="1" smtClean="0"/>
              <a:t>Battaglia</a:t>
            </a:r>
            <a:endParaRPr lang="en-US" sz="1100" b="1" dirty="0"/>
          </a:p>
          <a:p>
            <a:pPr algn="ctr"/>
            <a:r>
              <a:rPr lang="en-US" sz="1100" b="1" dirty="0" smtClean="0"/>
              <a:t>Day 4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04787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Auxiliary </a:t>
            </a:r>
            <a:r>
              <a:rPr lang="en-US" dirty="0" smtClean="0"/>
              <a:t>heating required to access high temperatures </a:t>
            </a:r>
            <a:r>
              <a:rPr lang="en-US" dirty="0" smtClean="0"/>
              <a:t>and </a:t>
            </a:r>
            <a:r>
              <a:rPr lang="en-US" dirty="0" smtClean="0"/>
              <a:t>to drive </a:t>
            </a:r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71550"/>
            <a:ext cx="89916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External heating required to access burning plasma conditions (T~14 </a:t>
            </a:r>
            <a:r>
              <a:rPr lang="en-US" dirty="0" err="1" smtClean="0"/>
              <a:t>keV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Can also drive c</a:t>
            </a:r>
            <a:r>
              <a:rPr lang="en-US" dirty="0" smtClean="0"/>
              <a:t>urrent for </a:t>
            </a:r>
            <a:r>
              <a:rPr lang="en-US" dirty="0" smtClean="0"/>
              <a:t>long-pulse or steady-state </a:t>
            </a:r>
            <a:r>
              <a:rPr lang="en-US" dirty="0" smtClean="0"/>
              <a:t>tokamak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Each approach has </a:t>
            </a:r>
            <a:r>
              <a:rPr lang="en-US" dirty="0" smtClean="0"/>
              <a:t>different efficiencies (</a:t>
            </a:r>
            <a:r>
              <a:rPr lang="en-US" dirty="0" err="1" smtClean="0">
                <a:latin typeface="Symbol" panose="05050102010706020507" pitchFamily="18" charset="2"/>
              </a:rPr>
              <a:t>h</a:t>
            </a:r>
            <a:r>
              <a:rPr lang="en-US" baseline="-25000" dirty="0" err="1" smtClean="0"/>
              <a:t>CD</a:t>
            </a:r>
            <a:r>
              <a:rPr lang="en-US" dirty="0" smtClean="0">
                <a:sym typeface="Symbol"/>
              </a:rPr>
              <a:t> in units of 10</a:t>
            </a:r>
            <a:r>
              <a:rPr lang="en-US" baseline="30000" dirty="0" smtClean="0">
                <a:sym typeface="Symbol"/>
              </a:rPr>
              <a:t>20</a:t>
            </a:r>
            <a:r>
              <a:rPr lang="en-US" dirty="0" smtClean="0">
                <a:sym typeface="Symbol"/>
              </a:rPr>
              <a:t> MA/MW-m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)</a:t>
            </a:r>
            <a:r>
              <a:rPr lang="en-US" dirty="0" smtClean="0"/>
              <a:t> and trade-offs</a:t>
            </a:r>
            <a:endParaRPr lang="en-US" dirty="0" smtClean="0"/>
          </a:p>
          <a:p>
            <a:pPr lvl="1"/>
            <a:r>
              <a:rPr lang="en-US" dirty="0" smtClean="0"/>
              <a:t>NBI (</a:t>
            </a:r>
            <a:r>
              <a:rPr lang="en-US" b="1" dirty="0" smtClean="0">
                <a:latin typeface="Symbol" panose="05050102010706020507" pitchFamily="18" charset="2"/>
              </a:rPr>
              <a:t>h</a:t>
            </a:r>
            <a:r>
              <a:rPr lang="en-US" b="1" baseline="-25000" dirty="0" smtClean="0"/>
              <a:t>CD</a:t>
            </a:r>
            <a:r>
              <a:rPr lang="en-US" b="1" dirty="0" smtClean="0">
                <a:sym typeface="Symbol"/>
              </a:rPr>
              <a:t>0.35</a:t>
            </a:r>
            <a:r>
              <a:rPr lang="en-US" dirty="0" smtClean="0"/>
              <a:t>); well-established, needs vessel openings</a:t>
            </a:r>
            <a:r>
              <a:rPr lang="en-US" dirty="0" smtClean="0"/>
              <a:t>, impacts tritium breeding ratio (TBR</a:t>
            </a:r>
            <a:r>
              <a:rPr lang="en-US" dirty="0" smtClean="0"/>
              <a:t>), line-of-sight to neutrons; large, high voltage sourc</a:t>
            </a:r>
            <a:r>
              <a:rPr lang="en-US" dirty="0" smtClean="0"/>
              <a:t>es (0.5-1 MeV)</a:t>
            </a:r>
            <a:endParaRPr lang="en-US" dirty="0" smtClean="0"/>
          </a:p>
          <a:p>
            <a:pPr lvl="1"/>
            <a:r>
              <a:rPr lang="en-US" dirty="0" smtClean="0"/>
              <a:t>LHCD </a:t>
            </a:r>
            <a:r>
              <a:rPr lang="en-US" dirty="0"/>
              <a:t>(</a:t>
            </a:r>
            <a:r>
              <a:rPr lang="en-US" b="1" dirty="0">
                <a:latin typeface="Symbol" panose="05050102010706020507" pitchFamily="18" charset="2"/>
              </a:rPr>
              <a:t>h</a:t>
            </a:r>
            <a:r>
              <a:rPr lang="en-US" b="1" baseline="-25000" dirty="0"/>
              <a:t>CD</a:t>
            </a:r>
            <a:r>
              <a:rPr lang="en-US" b="1" dirty="0">
                <a:sym typeface="Symbol"/>
              </a:rPr>
              <a:t></a:t>
            </a:r>
            <a:r>
              <a:rPr lang="en-US" b="1" dirty="0" smtClean="0">
                <a:sym typeface="Symbol"/>
              </a:rPr>
              <a:t>0.45</a:t>
            </a:r>
            <a:r>
              <a:rPr lang="en-US" dirty="0" smtClean="0"/>
              <a:t>); sources available, </a:t>
            </a:r>
            <a:r>
              <a:rPr lang="en-US" dirty="0" smtClean="0"/>
              <a:t>needs </a:t>
            </a:r>
            <a:r>
              <a:rPr lang="en-US" dirty="0" smtClean="0"/>
              <a:t>internal </a:t>
            </a:r>
            <a:r>
              <a:rPr lang="en-US" dirty="0" smtClean="0"/>
              <a:t>antenna, direct exposure to plasma and neutrons</a:t>
            </a:r>
            <a:endParaRPr lang="en-US" dirty="0" smtClean="0"/>
          </a:p>
          <a:p>
            <a:pPr lvl="1"/>
            <a:r>
              <a:rPr lang="en-US" dirty="0"/>
              <a:t>ECRH (</a:t>
            </a:r>
            <a:r>
              <a:rPr lang="en-US" b="1" dirty="0">
                <a:latin typeface="Symbol" panose="05050102010706020507" pitchFamily="18" charset="2"/>
              </a:rPr>
              <a:t>h</a:t>
            </a:r>
            <a:r>
              <a:rPr lang="en-US" b="1" baseline="-25000" dirty="0"/>
              <a:t>CD</a:t>
            </a:r>
            <a:r>
              <a:rPr lang="en-US" b="1" dirty="0" smtClean="0">
                <a:sym typeface="Symbol"/>
              </a:rPr>
              <a:t>0.25</a:t>
            </a:r>
            <a:r>
              <a:rPr lang="en-US" dirty="0" smtClean="0"/>
              <a:t>); very precise, has </a:t>
            </a:r>
            <a:r>
              <a:rPr lang="en-US" dirty="0" smtClean="0"/>
              <a:t>density </a:t>
            </a:r>
            <a:r>
              <a:rPr lang="en-US" dirty="0" smtClean="0"/>
              <a:t>cutoffs (</a:t>
            </a:r>
            <a:r>
              <a:rPr lang="en-US" dirty="0" smtClean="0">
                <a:sym typeface="Wingdings" panose="05000000000000000000" pitchFamily="2" charset="2"/>
              </a:rPr>
              <a:t>motivates </a:t>
            </a:r>
            <a:r>
              <a:rPr lang="en-US" dirty="0" err="1" smtClean="0">
                <a:sym typeface="Wingdings" panose="05000000000000000000" pitchFamily="2" charset="2"/>
              </a:rPr>
              <a:t>g</a:t>
            </a:r>
            <a:r>
              <a:rPr lang="en-US" dirty="0" err="1" smtClean="0"/>
              <a:t>yrotron</a:t>
            </a:r>
            <a:r>
              <a:rPr lang="en-US" dirty="0" smtClean="0"/>
              <a:t> </a:t>
            </a:r>
            <a:r>
              <a:rPr lang="en-US" dirty="0" smtClean="0"/>
              <a:t>developments 200-300 </a:t>
            </a:r>
            <a:r>
              <a:rPr lang="en-US" dirty="0" smtClean="0"/>
              <a:t>GHz)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2876550"/>
            <a:ext cx="1011815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err="1" smtClean="0"/>
              <a:t>Pinsker</a:t>
            </a:r>
            <a:r>
              <a:rPr lang="en-US" sz="1100" b="1" dirty="0" smtClean="0"/>
              <a:t>, Day </a:t>
            </a:r>
            <a:r>
              <a:rPr lang="en-US" sz="1100" b="1" dirty="0" smtClean="0"/>
              <a:t>5</a:t>
            </a:r>
            <a:endParaRPr lang="en-US" sz="11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72318" y="1770015"/>
                <a:ext cx="3437608" cy="720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/>
                            </a:rPr>
                            <m:t>𝐂𝐃</m:t>
                          </m:r>
                        </m:sub>
                      </m:sSub>
                      <m:r>
                        <a:rPr lang="en-US" sz="2000" b="1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</a:rPr>
                            <m:t>𝛈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/>
                            </a:rPr>
                            <m:t>𝐂𝐃</m:t>
                          </m:r>
                        </m:sub>
                      </m:sSub>
                      <m:f>
                        <m:f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sz="2000" b="1" i="0" smtClean="0">
                                  <a:latin typeface="Cambria Math"/>
                                </a:rPr>
                                <m:t>𝐂𝐃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/>
                                </a:rPr>
                                <m:t>𝐧</m:t>
                              </m:r>
                            </m:e>
                            <m:sub>
                              <m:r>
                                <a:rPr lang="en-US" sz="2000" b="1" i="0" smtClean="0">
                                  <a:latin typeface="Cambria Math"/>
                                </a:rPr>
                                <m:t>𝐞</m:t>
                              </m:r>
                            </m:sub>
                          </m:sSub>
                          <m:r>
                            <a:rPr lang="en-US" sz="2000" b="1" i="0" smtClean="0">
                              <a:latin typeface="Cambria Math"/>
                            </a:rPr>
                            <m:t>𝐑</m:t>
                          </m:r>
                        </m:den>
                      </m:f>
                      <m:r>
                        <a:rPr lang="en-US" sz="2000" b="1" i="1" smtClean="0">
                          <a:latin typeface="Cambria Math"/>
                        </a:rPr>
                        <m:t>⋅</m:t>
                      </m:r>
                      <m:r>
                        <a:rPr lang="en-US" sz="2000" b="1" i="1" smtClean="0"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/>
                                </a:rPr>
                                <m:t>𝐓</m:t>
                              </m:r>
                            </m:e>
                            <m:sub>
                              <m:r>
                                <a:rPr lang="en-US" sz="2000" b="1" i="0" smtClean="0">
                                  <a:latin typeface="Cambria Math"/>
                                </a:rPr>
                                <m:t>𝐞</m:t>
                              </m:r>
                            </m:sub>
                          </m:sSub>
                          <m:r>
                            <a:rPr lang="en-US" sz="2000" b="1" i="0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/>
                                </a:rPr>
                                <m:t>𝐙</m:t>
                              </m:r>
                            </m:e>
                            <m:sub>
                              <m:r>
                                <a:rPr lang="en-US" sz="2000" b="1" i="0" smtClean="0">
                                  <a:latin typeface="Cambria Math"/>
                                </a:rPr>
                                <m:t>𝐞𝐟𝐟</m:t>
                              </m:r>
                            </m:sub>
                          </m:sSub>
                          <m:r>
                            <a:rPr lang="en-US" sz="2000" b="1" i="0" smtClean="0">
                              <a:latin typeface="Cambria Math"/>
                            </a:rPr>
                            <m:t>, ⋅⋅⋅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18" y="1770015"/>
                <a:ext cx="3437608" cy="7203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395568" y="1962150"/>
                <a:ext cx="21723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</a:rPr>
                            <m:t>𝛈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/>
                            </a:rPr>
                            <m:t>𝐚𝐮𝐱</m:t>
                          </m:r>
                        </m:sub>
                      </m:sSub>
                      <m:r>
                        <a:rPr lang="en-US" sz="2000" b="1" i="0" smtClean="0">
                          <a:latin typeface="Cambria Math"/>
                        </a:rPr>
                        <m:t>≈</m:t>
                      </m:r>
                      <m:r>
                        <a:rPr lang="en-US" sz="2000" b="1" i="0" smtClean="0">
                          <a:latin typeface="Cambria Math"/>
                        </a:rPr>
                        <m:t>𝟎</m:t>
                      </m:r>
                      <m:r>
                        <a:rPr lang="en-US" sz="2000" b="1" i="0" smtClean="0">
                          <a:latin typeface="Cambria Math"/>
                        </a:rPr>
                        <m:t>.</m:t>
                      </m:r>
                      <m:r>
                        <a:rPr lang="en-US" sz="2000" b="1" i="0" smtClean="0">
                          <a:latin typeface="Cambria Math"/>
                        </a:rPr>
                        <m:t>𝟑</m:t>
                      </m:r>
                      <m:r>
                        <a:rPr lang="en-US" sz="2000" b="1" i="0" smtClean="0">
                          <a:latin typeface="Cambria Math"/>
                        </a:rPr>
                        <m:t>−</m:t>
                      </m:r>
                      <m:r>
                        <a:rPr lang="en-US" sz="2000" b="1" i="0" smtClean="0">
                          <a:latin typeface="Cambria Math"/>
                        </a:rPr>
                        <m:t>𝟎</m:t>
                      </m:r>
                      <m:r>
                        <a:rPr lang="en-US" sz="2000" b="1" i="0" smtClean="0">
                          <a:latin typeface="Cambria Math"/>
                        </a:rPr>
                        <m:t>.</m:t>
                      </m:r>
                      <m:r>
                        <a:rPr lang="en-US" sz="2000" b="1" i="0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68" y="1962150"/>
                <a:ext cx="217239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82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Steady-state current in a tokamak provides a very challenging constraint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248150"/>
            <a:ext cx="8534400" cy="838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High bootstrap fraction (depending on stability limits), current drive efficiency, and confinement quality (</a:t>
            </a:r>
            <a:r>
              <a:rPr lang="en-US" dirty="0" err="1" smtClean="0">
                <a:latin typeface="Symbol" panose="05050102010706020507" pitchFamily="18" charset="2"/>
              </a:rPr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, at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p</a:t>
            </a:r>
            <a:r>
              <a:rPr lang="en-US" dirty="0" smtClean="0"/>
              <a:t> as low as possible) all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447800" y="1323467"/>
                <a:ext cx="4379211" cy="2423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BS</m:t>
                          </m:r>
                        </m:sub>
                      </m:sSub>
                      <m:r>
                        <a:rPr lang="en-US" sz="20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CD</m:t>
                          </m:r>
                        </m:sub>
                      </m:sSub>
                      <m:r>
                        <a:rPr lang="en-US" sz="20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000" dirty="0" smtClean="0"/>
              </a:p>
              <a:p>
                <a:pPr algn="ctr"/>
                <a:endParaRPr lang="en-US" sz="20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sz="200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latin typeface="Cambria Math"/>
                                </a:rPr>
                                <m:t>β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latin typeface="Cambria Math"/>
                                </a:rPr>
                                <m:t>N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latin typeface="Cambria Math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sz="2000" b="0" i="0">
                                  <a:latin typeface="Cambria Math"/>
                                </a:rPr>
                                <m:t>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latin typeface="Cambria Math"/>
                                </a:rPr>
                                <m:t>ϵ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00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latin typeface="Cambria Math"/>
                                </a:rPr>
                                <m:t>κ</m:t>
                              </m:r>
                            </m:e>
                            <m:sup>
                              <m:r>
                                <a:rPr lang="en-US" sz="2000" b="0" i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sz="200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latin typeface="Cambria Math"/>
                                </a:rPr>
                                <m:t>η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latin typeface="Cambria Math"/>
                                </a:rPr>
                                <m:t>CD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latin typeface="Cambria Math"/>
                                </a:rPr>
                                <m:t>CD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p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latin typeface="Cambria Math"/>
                                </a:rPr>
                                <m:t>e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/>
                            </a:rPr>
                            <m:t>R</m:t>
                          </m:r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000" dirty="0" smtClean="0"/>
              </a:p>
              <a:p>
                <a:pPr algn="ctr"/>
                <a:endParaRPr lang="en-US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latin typeface="Cambria Math"/>
                            </a:rPr>
                            <m:t>𝐀</m:t>
                          </m:r>
                        </m:e>
                        <m:sub>
                          <m:r>
                            <a:rPr lang="en-US" sz="2000" b="1" i="0">
                              <a:latin typeface="Cambria Math"/>
                            </a:rPr>
                            <m:t>𝟏</m:t>
                          </m:r>
                        </m:sub>
                      </m:sSub>
                      <m:f>
                        <m:fPr>
                          <m:ctrlPr>
                            <a:rPr lang="en-US" sz="2000" b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>
                                  <a:latin typeface="Cambria Math"/>
                                </a:rPr>
                                <m:t>𝛃</m:t>
                              </m:r>
                            </m:e>
                            <m:sub>
                              <m:r>
                                <a:rPr lang="en-US" sz="2000" b="1" i="0">
                                  <a:latin typeface="Cambria Math"/>
                                </a:rPr>
                                <m:t>𝐍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>
                                  <a:latin typeface="Cambria Math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000" b="1" i="0">
                                  <a:latin typeface="Cambria Math"/>
                                </a:rPr>
                                <m:t>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0">
                                  <a:latin typeface="Cambria Math"/>
                                </a:rPr>
                                <m:t>𝛜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000" b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0"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0">
                                  <a:latin typeface="Cambria Math"/>
                                </a:rPr>
                                <m:t>𝛋</m:t>
                              </m:r>
                            </m:e>
                            <m:sup>
                              <m:r>
                                <a:rPr lang="en-US" sz="2000" b="1" i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000" b="1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latin typeface="Cambria Math"/>
                            </a:rPr>
                            <m:t>𝐀</m:t>
                          </m:r>
                        </m:e>
                        <m:sub>
                          <m:r>
                            <a:rPr lang="en-US" sz="2000" b="1" i="0">
                              <a:latin typeface="Cambria Math"/>
                            </a:rPr>
                            <m:t>𝟐</m:t>
                          </m:r>
                        </m:sub>
                      </m:sSub>
                      <m:f>
                        <m:fPr>
                          <m:ctrlPr>
                            <a:rPr lang="en-US" sz="2000" b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>
                                  <a:latin typeface="Cambria Math"/>
                                </a:rPr>
                                <m:t>𝛈</m:t>
                              </m:r>
                            </m:e>
                            <m:sub>
                              <m:r>
                                <a:rPr lang="en-US" sz="2000" b="1" i="0">
                                  <a:latin typeface="Cambria Math"/>
                                </a:rPr>
                                <m:t>𝐂𝐃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>
                                  <a:latin typeface="Cambria Math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sz="2000" b="1" i="0">
                                  <a:latin typeface="Cambria Math"/>
                                </a:rPr>
                                <m:t>𝐂𝐃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b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0" smtClean="0">
                                  <a:latin typeface="Cambria Math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sz="2000" b="1" i="0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000" b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/>
                                </a:rPr>
                                <m:t>𝐟</m:t>
                              </m:r>
                            </m:e>
                            <m:sub>
                              <m:r>
                                <a:rPr lang="en-US" sz="2000" b="1" i="0" smtClean="0">
                                  <a:latin typeface="Cambria Math"/>
                                </a:rPr>
                                <m:t>𝐆𝐖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000" b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1" i="0">
                                  <a:latin typeface="Cambria Math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000" b="1" i="0">
                                  <a:latin typeface="Cambria Math"/>
                                </a:rPr>
                                <m:t>𝐩</m:t>
                              </m:r>
                            </m:sub>
                            <m:sup>
                              <m:r>
                                <a:rPr lang="en-US" sz="2000" b="1" i="0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2000" b="1" i="0">
                              <a:latin typeface="Cambria Math"/>
                            </a:rPr>
                            <m:t>𝐑</m:t>
                          </m:r>
                        </m:den>
                      </m:f>
                      <m:r>
                        <a:rPr lang="en-US" sz="2000" b="1" i="0">
                          <a:latin typeface="Cambria Math"/>
                        </a:rPr>
                        <m:t>=</m:t>
                      </m:r>
                      <m:r>
                        <a:rPr lang="en-US" sz="2000" b="1" i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323467"/>
                <a:ext cx="4379211" cy="242354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248400" y="2506352"/>
            <a:ext cx="2691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f</a:t>
            </a:r>
            <a:r>
              <a:rPr lang="en-US" baseline="-25000" dirty="0" err="1"/>
              <a:t>GW</a:t>
            </a:r>
            <a:r>
              <a:rPr lang="en-US" dirty="0"/>
              <a:t> ~ constant &lt; 1 (</a:t>
            </a:r>
            <a:r>
              <a:rPr lang="en-US" dirty="0" err="1"/>
              <a:t>n~I</a:t>
            </a:r>
            <a:r>
              <a:rPr lang="en-US" baseline="-25000" dirty="0" err="1"/>
              <a:t>P</a:t>
            </a:r>
            <a:r>
              <a:rPr lang="en-US" dirty="0"/>
              <a:t>/a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646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Divertor</a:t>
            </a:r>
            <a:r>
              <a:rPr lang="en-US" dirty="0" smtClean="0"/>
              <a:t> and first wall </a:t>
            </a:r>
            <a:r>
              <a:rPr lang="en-US" dirty="0" smtClean="0"/>
              <a:t>material limits constrain exhaust power </a:t>
            </a:r>
            <a:r>
              <a:rPr lang="en-US" dirty="0" smtClean="0"/>
              <a:t>&amp; particle </a:t>
            </a:r>
            <a:r>
              <a:rPr lang="en-US" dirty="0" smtClean="0"/>
              <a:t>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71548"/>
            <a:ext cx="6286500" cy="403860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ym typeface="Symbol"/>
              </a:rPr>
              <a:t>Must dissipate heat fluxes (steady state, transient) </a:t>
            </a:r>
            <a:r>
              <a:rPr lang="en-US" dirty="0">
                <a:sym typeface="Symbol"/>
              </a:rPr>
              <a:t>crossing from closed surfaces to open field lines to satisfy material </a:t>
            </a:r>
            <a:r>
              <a:rPr lang="en-US" dirty="0" smtClean="0">
                <a:sym typeface="Symbol"/>
              </a:rPr>
              <a:t>limits</a:t>
            </a:r>
          </a:p>
          <a:p>
            <a:pPr lvl="1"/>
            <a:r>
              <a:rPr lang="en-US" dirty="0"/>
              <a:t>Solid </a:t>
            </a:r>
            <a:r>
              <a:rPr lang="en-US" dirty="0" smtClean="0"/>
              <a:t>PFCs, </a:t>
            </a:r>
            <a:r>
              <a:rPr lang="en-US" b="1" dirty="0" err="1"/>
              <a:t>q</a:t>
            </a:r>
            <a:r>
              <a:rPr lang="en-US" b="1" baseline="-25000" dirty="0" err="1">
                <a:sym typeface="Symbol"/>
              </a:rPr>
              <a:t>,solid</a:t>
            </a:r>
            <a:r>
              <a:rPr lang="en-US" b="1" baseline="-25000" dirty="0">
                <a:sym typeface="Symbol"/>
              </a:rPr>
              <a:t> PFC</a:t>
            </a:r>
            <a:r>
              <a:rPr lang="en-US" b="1" dirty="0">
                <a:sym typeface="Symbol"/>
              </a:rPr>
              <a:t>  5-10 </a:t>
            </a:r>
            <a:r>
              <a:rPr lang="en-US" b="1" dirty="0" smtClean="0">
                <a:sym typeface="Symbol"/>
              </a:rPr>
              <a:t>MW/m</a:t>
            </a:r>
            <a:r>
              <a:rPr lang="en-US" b="1" baseline="30000" dirty="0" smtClean="0">
                <a:sym typeface="Symbol"/>
              </a:rPr>
              <a:t>2</a:t>
            </a:r>
            <a:endParaRPr lang="en-US" dirty="0"/>
          </a:p>
          <a:p>
            <a:pPr lvl="1"/>
            <a:r>
              <a:rPr lang="en-US" dirty="0"/>
              <a:t>Liquid metal PFCs (Li, Sn, </a:t>
            </a:r>
            <a:r>
              <a:rPr lang="en-US" dirty="0" err="1"/>
              <a:t>SnLi</a:t>
            </a:r>
            <a:r>
              <a:rPr lang="en-US" dirty="0"/>
              <a:t>), </a:t>
            </a:r>
            <a:r>
              <a:rPr lang="en-US" b="1" dirty="0" err="1"/>
              <a:t>q</a:t>
            </a:r>
            <a:r>
              <a:rPr lang="en-US" b="1" baseline="-25000" dirty="0" err="1">
                <a:sym typeface="Symbol"/>
              </a:rPr>
              <a:t>,LM</a:t>
            </a:r>
            <a:r>
              <a:rPr lang="en-US" b="1" baseline="-25000" dirty="0">
                <a:sym typeface="Symbol"/>
              </a:rPr>
              <a:t> PFC</a:t>
            </a:r>
            <a:r>
              <a:rPr lang="en-US" b="1" dirty="0">
                <a:sym typeface="Symbol"/>
              </a:rPr>
              <a:t>  50 MW/m</a:t>
            </a:r>
            <a:r>
              <a:rPr lang="en-US" b="1" baseline="30000" dirty="0">
                <a:sym typeface="Symbol"/>
              </a:rPr>
              <a:t>2</a:t>
            </a:r>
            <a:endParaRPr lang="en-US" dirty="0"/>
          </a:p>
          <a:p>
            <a:pPr lvl="1"/>
            <a:r>
              <a:rPr lang="en-US" dirty="0"/>
              <a:t>Vapor shielded PFCs, </a:t>
            </a:r>
            <a:r>
              <a:rPr lang="en-US" b="1" dirty="0" err="1"/>
              <a:t>q</a:t>
            </a:r>
            <a:r>
              <a:rPr lang="en-US" b="1" baseline="-25000" dirty="0" err="1">
                <a:sym typeface="Symbol"/>
              </a:rPr>
              <a:t>,vapor</a:t>
            </a:r>
            <a:r>
              <a:rPr lang="en-US" b="1" baseline="-25000" dirty="0">
                <a:sym typeface="Symbol"/>
              </a:rPr>
              <a:t> PFC</a:t>
            </a:r>
            <a:r>
              <a:rPr lang="en-US" b="1" dirty="0">
                <a:sym typeface="Symbol"/>
              </a:rPr>
              <a:t>   </a:t>
            </a:r>
            <a:r>
              <a:rPr lang="en-US" b="1" dirty="0" smtClean="0">
                <a:sym typeface="Symbol"/>
              </a:rPr>
              <a:t>(???) MW/m</a:t>
            </a:r>
            <a:r>
              <a:rPr lang="en-US" b="1" baseline="30000" dirty="0" smtClean="0">
                <a:sym typeface="Symbol"/>
              </a:rPr>
              <a:t>2</a:t>
            </a:r>
            <a:endParaRPr lang="en-US" dirty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0D studies often simply evaluate a scrape-off-layer (SOL) heat flux metric to represent the “heat exhaust challenge”</a:t>
            </a:r>
          </a:p>
          <a:p>
            <a:pPr marL="0" indent="0">
              <a:buNone/>
            </a:pPr>
            <a:endParaRPr lang="en-US" dirty="0" smtClean="0">
              <a:sym typeface="Symbol"/>
            </a:endParaRPr>
          </a:p>
          <a:p>
            <a:pPr marL="0" indent="0">
              <a:buNone/>
            </a:pP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Recent analysis has clarified scaling of impurity seeding (</a:t>
            </a:r>
            <a:r>
              <a:rPr lang="en-US" dirty="0" err="1" smtClean="0">
                <a:sym typeface="Symbol"/>
              </a:rPr>
              <a:t>f</a:t>
            </a:r>
            <a:r>
              <a:rPr lang="en-US" baseline="-25000" dirty="0" err="1" smtClean="0">
                <a:sym typeface="Symbol"/>
              </a:rPr>
              <a:t>imp</a:t>
            </a:r>
            <a:r>
              <a:rPr lang="en-US" dirty="0" smtClean="0">
                <a:sym typeface="Symbol"/>
              </a:rPr>
              <a:t>) required </a:t>
            </a:r>
            <a:r>
              <a:rPr lang="en-US" dirty="0">
                <a:sym typeface="Symbol"/>
              </a:rPr>
              <a:t>to </a:t>
            </a:r>
            <a:r>
              <a:rPr lang="en-US" dirty="0" err="1" smtClean="0">
                <a:sym typeface="Symbol"/>
              </a:rPr>
              <a:t>radiatively</a:t>
            </a:r>
            <a:r>
              <a:rPr lang="en-US" dirty="0" smtClean="0">
                <a:sym typeface="Symbol"/>
              </a:rPr>
              <a:t> dissipate (</a:t>
            </a:r>
            <a:r>
              <a:rPr lang="en-US" dirty="0" err="1" smtClean="0">
                <a:sym typeface="Symbol"/>
              </a:rPr>
              <a:t>P</a:t>
            </a:r>
            <a:r>
              <a:rPr lang="en-US" baseline="-25000" dirty="0" err="1" smtClean="0">
                <a:sym typeface="Symbol"/>
              </a:rPr>
              <a:t>rad,imp</a:t>
            </a:r>
            <a:r>
              <a:rPr lang="en-US" dirty="0" smtClean="0">
                <a:sym typeface="Symbol"/>
              </a:rPr>
              <a:t>) large </a:t>
            </a:r>
            <a:r>
              <a:rPr lang="en-US" dirty="0">
                <a:sym typeface="Symbol"/>
              </a:rPr>
              <a:t>Q</a:t>
            </a:r>
            <a:r>
              <a:rPr lang="en-US" baseline="-25000" dirty="0" smtClean="0">
                <a:sym typeface="Symbol"/>
              </a:rPr>
              <a:t>||</a:t>
            </a:r>
            <a:r>
              <a:rPr lang="en-US" dirty="0" smtClean="0">
                <a:sym typeface="Symbol"/>
              </a:rPr>
              <a:t> (“detachment”)</a:t>
            </a:r>
            <a:endParaRPr lang="en-US" baseline="-25000" dirty="0"/>
          </a:p>
          <a:p>
            <a:pPr lvl="1"/>
            <a:r>
              <a:rPr lang="en-US" dirty="0" err="1" smtClean="0"/>
              <a:t>Reinke</a:t>
            </a:r>
            <a:r>
              <a:rPr lang="en-US" dirty="0" smtClean="0"/>
              <a:t> [2017], </a:t>
            </a:r>
            <a:r>
              <a:rPr lang="en-US" dirty="0" err="1" smtClean="0"/>
              <a:t>Goldston</a:t>
            </a:r>
            <a:r>
              <a:rPr lang="en-US" dirty="0" smtClean="0"/>
              <a:t> [2017]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25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939800"/>
            <a:ext cx="2705100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99571" y="4824740"/>
            <a:ext cx="1872629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Donovan, Lasa, </a:t>
            </a:r>
            <a:r>
              <a:rPr lang="en-US" sz="1100" b="1" dirty="0" err="1" smtClean="0"/>
              <a:t>Allain</a:t>
            </a:r>
            <a:r>
              <a:rPr lang="en-US" sz="1100" b="1" dirty="0" smtClean="0"/>
              <a:t> - Day 5</a:t>
            </a:r>
            <a:endParaRPr lang="en-US" sz="11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19462"/>
            <a:ext cx="19240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5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Radial build depends </a:t>
            </a:r>
            <a:r>
              <a:rPr lang="en-US" dirty="0" smtClean="0"/>
              <a:t>on </a:t>
            </a:r>
            <a:r>
              <a:rPr lang="en-US" dirty="0" smtClean="0"/>
              <a:t>TF coils, blanket</a:t>
            </a:r>
            <a:r>
              <a:rPr lang="en-US" dirty="0" smtClean="0"/>
              <a:t>, minor </a:t>
            </a:r>
            <a:r>
              <a:rPr lang="en-US" dirty="0" smtClean="0"/>
              <a:t>radius and central solenoid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71550"/>
            <a:ext cx="8991600" cy="990600"/>
          </a:xfrm>
        </p:spPr>
        <p:txBody>
          <a:bodyPr>
            <a:normAutofit/>
          </a:bodyPr>
          <a:lstStyle/>
          <a:p>
            <a:r>
              <a:rPr lang="en-US" dirty="0"/>
              <a:t>Magnetic </a:t>
            </a:r>
            <a:r>
              <a:rPr lang="en-US" dirty="0" smtClean="0"/>
              <a:t>field in plasma </a:t>
            </a:r>
            <a:r>
              <a:rPr lang="en-US" dirty="0"/>
              <a:t>determined by magnet </a:t>
            </a:r>
            <a:r>
              <a:rPr lang="en-US" dirty="0" smtClean="0"/>
              <a:t>technology &amp; engineering limits, </a:t>
            </a:r>
            <a:r>
              <a:rPr lang="en-US" dirty="0"/>
              <a:t>blanket </a:t>
            </a:r>
            <a:r>
              <a:rPr lang="en-US" dirty="0" smtClean="0"/>
              <a:t>thickness, and aspect ratio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27" y="1733550"/>
            <a:ext cx="3740721" cy="289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455580" y="1581150"/>
                <a:ext cx="3764620" cy="2215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i="0" smtClean="0">
                          <a:latin typeface="Cambria Math"/>
                        </a:rPr>
                        <m:t>B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/>
                            </a:rPr>
                            <m:t>R</m:t>
                          </m:r>
                        </m:e>
                      </m:d>
                      <m:r>
                        <a:rPr lang="en-US" sz="16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/>
                                    </a:rPr>
                                    <m:t>μ</m:t>
                                  </m:r>
                                </m:e>
                                <m:sub>
                                  <m:r>
                                    <a:rPr lang="en-US" sz="1600" b="0" i="0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</a:rPr>
                                <m:t>TF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0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πR</m:t>
                          </m:r>
                        </m:den>
                      </m:f>
                      <m:r>
                        <a:rPr lang="en-US" sz="16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R</m:t>
                          </m:r>
                        </m:den>
                      </m:f>
                    </m:oMath>
                  </m:oMathPara>
                </a14:m>
                <a:endParaRPr lang="en-US" sz="1600" dirty="0" smtClean="0"/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B</m:t>
                          </m:r>
                        </m:e>
                        <m:sub>
                          <m:r>
                            <a:rPr lang="en-US" b="0" i="0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b="0" i="0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TF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TF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/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TF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a</m:t>
                      </m:r>
                      <m:r>
                        <a:rPr lang="en-US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b</m:t>
                      </m:r>
                      <m:r>
                        <a:rPr lang="en-US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ϵ</m:t>
                          </m:r>
                          <m:r>
                            <a:rPr lang="en-US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b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latin typeface="Cambria Math"/>
                </a:endParaRPr>
              </a:p>
              <a:p>
                <a:endParaRPr lang="en-US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𝐁</m:t>
                          </m:r>
                        </m:e>
                        <m:sub>
                          <m:r>
                            <a:rPr lang="en-US" b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b="1">
                          <a:solidFill>
                            <a:srgbClr val="3333CC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𝐁</m:t>
                          </m:r>
                        </m:e>
                        <m:sub>
                          <m:r>
                            <a:rPr lang="en-US" b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𝐓𝐅</m:t>
                          </m:r>
                        </m:sub>
                      </m:sSub>
                      <m:r>
                        <a:rPr lang="en-US" b="1">
                          <a:solidFill>
                            <a:srgbClr val="3333CC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>
                          <a:solidFill>
                            <a:srgbClr val="3333CC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>
                          <a:solidFill>
                            <a:srgbClr val="3333CC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>
                          <a:solidFill>
                            <a:srgbClr val="3333CC"/>
                          </a:solidFill>
                          <a:latin typeface="Cambria Math"/>
                        </a:rPr>
                        <m:t>𝛜</m:t>
                      </m:r>
                      <m:r>
                        <a:rPr lang="en-US" b="1">
                          <a:solidFill>
                            <a:srgbClr val="3333CC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𝛜</m:t>
                          </m:r>
                        </m:e>
                        <m:sub>
                          <m:r>
                            <a:rPr lang="en-US" b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𝐛</m:t>
                          </m:r>
                        </m:sub>
                      </m:sSub>
                      <m:r>
                        <a:rPr lang="en-US" b="1">
                          <a:solidFill>
                            <a:srgbClr val="33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3333CC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580" y="1581150"/>
                <a:ext cx="3764620" cy="2215350"/>
              </a:xfrm>
              <a:prstGeom prst="rect">
                <a:avLst/>
              </a:prstGeom>
              <a:blipFill rotWithShape="1">
                <a:blip r:embed="rId3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1268358" y="2038350"/>
            <a:ext cx="0" cy="7620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66800" y="2800350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I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TF</a:t>
            </a:r>
            <a:endParaRPr lang="en-US" sz="2000" b="1" baseline="-25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3124200" y="3867150"/>
                <a:ext cx="3194914" cy="1253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Aspect ratio: </a:t>
                </a:r>
                <a14:m>
                  <m:oMath xmlns:m="http://schemas.openxmlformats.org/officeDocument/2006/math">
                    <m:r>
                      <a:rPr lang="en-US" sz="1400" b="1" i="0" smtClean="0">
                        <a:solidFill>
                          <a:schemeClr val="tx1"/>
                        </a:solidFill>
                        <a:latin typeface="Cambria Math"/>
                      </a:rPr>
                      <m:t>𝐀</m:t>
                    </m:r>
                    <m:r>
                      <a:rPr lang="en-US" sz="1400" b="1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𝐑</m:t>
                            </m:r>
                          </m:e>
                          <m:sub>
                            <m:r>
                              <a:rPr lang="en-US" sz="1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14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𝐚</m:t>
                        </m:r>
                      </m:den>
                    </m:f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ambria Math"/>
                  </a:rPr>
                  <a:t> </a:t>
                </a:r>
              </a:p>
              <a:p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Inverse aspect ratio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1400" b="1" i="0" smtClean="0">
                        <a:solidFill>
                          <a:schemeClr val="tx1"/>
                        </a:solidFill>
                        <a:latin typeface="Cambria Math"/>
                      </a:rPr>
                      <m:t>𝛜</m:t>
                    </m:r>
                    <m:r>
                      <a:rPr lang="en-US" sz="1400" b="1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14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𝐀</m:t>
                        </m:r>
                      </m:den>
                    </m:f>
                    <m:r>
                      <a:rPr lang="en-US" sz="1400" b="1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𝐚</m:t>
                        </m:r>
                      </m:num>
                      <m:den>
                        <m:r>
                          <a:rPr lang="en-US" sz="14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𝐑</m:t>
                        </m:r>
                        <m:r>
                          <a:rPr lang="en-US" sz="1400" b="1" i="0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endParaRPr lang="en-US" sz="1400" b="1" dirty="0" smtClean="0">
                  <a:solidFill>
                    <a:schemeClr val="tx1"/>
                  </a:solidFill>
                </a:endParaRPr>
              </a:p>
              <a:p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Plasma elongation: </a:t>
                </a:r>
                <a:r>
                  <a:rPr lang="en-US" sz="1400" b="1" dirty="0" smtClean="0">
                    <a:latin typeface="Symbol" panose="05050102010706020507" pitchFamily="18" charset="2"/>
                  </a:rPr>
                  <a:t>k</a:t>
                </a:r>
              </a:p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ormalized blanket thickness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1400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400" b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 i="0">
                            <a:latin typeface="Cambria Math"/>
                          </a:rPr>
                          <m:t>𝛜</m:t>
                        </m:r>
                      </m:e>
                      <m:sub>
                        <m:r>
                          <a:rPr lang="en-US" sz="1400" b="1" i="0" smtClean="0">
                            <a:latin typeface="Cambria Math"/>
                          </a:rPr>
                          <m:t>𝐛</m:t>
                        </m:r>
                      </m:sub>
                    </m:sSub>
                    <m:r>
                      <a:rPr lang="en-US" sz="1400" b="1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b="1" i="0" smtClean="0">
                            <a:latin typeface="Cambria Math"/>
                          </a:rPr>
                          <m:t>𝐛</m:t>
                        </m:r>
                      </m:num>
                      <m:den>
                        <m:r>
                          <a:rPr lang="en-US" sz="1400" b="1" i="0">
                            <a:latin typeface="Cambria Math"/>
                          </a:rPr>
                          <m:t>𝐑</m:t>
                        </m:r>
                        <m:r>
                          <a:rPr lang="en-US" sz="1400" b="1" i="0" baseline="-25000"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endParaRPr lang="en-US" sz="1400" dirty="0" smtClean="0">
                  <a:solidFill>
                    <a:schemeClr val="tx1"/>
                  </a:solidFill>
                  <a:latin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867150"/>
                <a:ext cx="3194914" cy="1253228"/>
              </a:xfrm>
              <a:prstGeom prst="rect">
                <a:avLst/>
              </a:prstGeom>
              <a:blipFill rotWithShape="1">
                <a:blip r:embed="rId4"/>
                <a:stretch>
                  <a:fillRect l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914400" y="4248150"/>
            <a:ext cx="0" cy="37631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9495" y="4548124"/>
            <a:ext cx="2858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Will also need central solenoid for inductively driven current ramp-up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4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Breeder-</a:t>
            </a:r>
            <a:r>
              <a:rPr lang="en-US" dirty="0"/>
              <a:t>b</a:t>
            </a:r>
            <a:r>
              <a:rPr lang="en-US" dirty="0" smtClean="0"/>
              <a:t>lanket thickness requirement largely determined by neutron absorption issues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Breeder-blanket required for neutron multiplication (w/ Be</a:t>
                </a:r>
                <a:r>
                  <a:rPr lang="en-US" dirty="0"/>
                  <a:t>, </a:t>
                </a:r>
                <a:r>
                  <a:rPr lang="en-US" dirty="0" err="1"/>
                  <a:t>Pb</a:t>
                </a:r>
                <a:r>
                  <a:rPr lang="en-US" dirty="0"/>
                  <a:t>), neutron moderation </a:t>
                </a:r>
                <a:r>
                  <a:rPr lang="en-US" dirty="0" smtClean="0"/>
                  <a:t>/ slowing down, </a:t>
                </a:r>
                <a:r>
                  <a:rPr lang="en-US" dirty="0"/>
                  <a:t>tritium </a:t>
                </a:r>
                <a:r>
                  <a:rPr lang="en-US" dirty="0" smtClean="0"/>
                  <a:t>breeding (w/ Li), shielding (e.g. magnets)</a:t>
                </a:r>
              </a:p>
              <a:p>
                <a:r>
                  <a:rPr lang="en-US" b="1" dirty="0" smtClean="0">
                    <a:solidFill>
                      <a:srgbClr val="3333CC"/>
                    </a:solidFill>
                  </a:rPr>
                  <a:t>Blanket </a:t>
                </a:r>
                <a:r>
                  <a:rPr lang="en-US" b="1" dirty="0" smtClean="0">
                    <a:solidFill>
                      <a:srgbClr val="3333CC"/>
                    </a:solidFill>
                  </a:rPr>
                  <a:t>thickness, b ~ 1 m </a:t>
                </a:r>
                <a:r>
                  <a:rPr lang="en-US" b="1" dirty="0" smtClean="0"/>
                  <a:t>to satisfy slowing </a:t>
                </a:r>
                <a:r>
                  <a:rPr lang="en-US" b="1" dirty="0" smtClean="0"/>
                  <a:t>down, </a:t>
                </a:r>
                <a:r>
                  <a:rPr lang="en-US" b="1" dirty="0" smtClean="0"/>
                  <a:t>breeding </a:t>
                </a:r>
                <a:r>
                  <a:rPr lang="en-US" b="1" dirty="0" smtClean="0"/>
                  <a:t>&amp; shielding requirements</a:t>
                </a:r>
                <a:endParaRPr lang="en-US" b="1" dirty="0"/>
              </a:p>
              <a:p>
                <a:pPr lvl="1"/>
                <a:r>
                  <a:rPr lang="en-US" dirty="0" smtClean="0"/>
                  <a:t>Must be validated by </a:t>
                </a:r>
                <a:r>
                  <a:rPr lang="en-US" dirty="0" err="1" smtClean="0"/>
                  <a:t>neutronics</a:t>
                </a:r>
                <a:r>
                  <a:rPr lang="en-US" dirty="0" smtClean="0"/>
                  <a:t> with sufficiently detailed geometry &amp; materials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Device </a:t>
                </a:r>
                <a:r>
                  <a:rPr lang="en-US" dirty="0" smtClean="0"/>
                  <a:t>s</a:t>
                </a:r>
                <a:r>
                  <a:rPr lang="en-US" dirty="0" smtClean="0"/>
                  <a:t>ize </a:t>
                </a:r>
                <a:r>
                  <a:rPr lang="en-US" dirty="0"/>
                  <a:t>(</a:t>
                </a:r>
                <a:r>
                  <a:rPr lang="en-US" dirty="0" err="1" smtClean="0"/>
                  <a:t>R,a,b</a:t>
                </a:r>
                <a:r>
                  <a:rPr lang="en-US" dirty="0" smtClean="0"/>
                  <a:t>) and power density also determines neutron w</a:t>
                </a:r>
                <a:r>
                  <a:rPr lang="en-US" dirty="0" smtClean="0"/>
                  <a:t>all loading, </a:t>
                </a:r>
                <a:r>
                  <a:rPr lang="en-US" b="1" dirty="0" err="1" smtClean="0"/>
                  <a:t>W</a:t>
                </a:r>
                <a:r>
                  <a:rPr lang="en-US" b="1" baseline="-25000" dirty="0" err="1" smtClean="0"/>
                  <a:t>n</a:t>
                </a:r>
                <a:r>
                  <a:rPr lang="en-US" b="1" dirty="0" smtClean="0"/>
                  <a:t> = </a:t>
                </a:r>
                <a:r>
                  <a:rPr lang="en-US" b="1" dirty="0" err="1" smtClean="0"/>
                  <a:t>P</a:t>
                </a:r>
                <a:r>
                  <a:rPr lang="en-US" b="1" baseline="-25000" dirty="0" err="1" smtClean="0"/>
                  <a:t>neutrons</a:t>
                </a:r>
                <a:r>
                  <a:rPr lang="en-US" b="1" dirty="0" smtClean="0"/>
                  <a:t>/</a:t>
                </a:r>
                <a:r>
                  <a:rPr lang="en-US" b="1" dirty="0" err="1" smtClean="0"/>
                  <a:t>S</a:t>
                </a:r>
                <a:r>
                  <a:rPr lang="en-US" b="1" baseline="-25000" dirty="0" err="1" smtClean="0"/>
                  <a:t>wall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𝐒</m:t>
                        </m:r>
                      </m:e>
                      <m:sub>
                        <m:r>
                          <a:rPr lang="en-US" b="1" i="0" smtClean="0">
                            <a:latin typeface="Cambria Math"/>
                          </a:rPr>
                          <m:t>𝐰𝐚𝐥𝐥</m:t>
                        </m:r>
                      </m:sub>
                    </m:sSub>
                    <m:r>
                      <a:rPr lang="en-US" b="1" i="0" smtClean="0">
                        <a:latin typeface="Cambria Math"/>
                      </a:rPr>
                      <m:t>≈</m:t>
                    </m:r>
                    <m:r>
                      <a:rPr lang="en-US" b="1" i="0" smtClean="0">
                        <a:latin typeface="Cambria Math"/>
                      </a:rPr>
                      <m:t>𝟐</m:t>
                    </m:r>
                    <m:r>
                      <a:rPr lang="en-US" b="1" i="0" smtClean="0">
                        <a:latin typeface="Cambria Math"/>
                      </a:rPr>
                      <m:t>𝛑</m:t>
                    </m:r>
                    <m:sSub>
                      <m:sSubPr>
                        <m:ctrlPr>
                          <a:rPr lang="en-US" b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𝐑</m:t>
                        </m:r>
                      </m:e>
                      <m:sub>
                        <m:r>
                          <a:rPr lang="en-US" b="1" i="0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b="1" i="0" smtClean="0">
                        <a:latin typeface="Cambria Math"/>
                      </a:rPr>
                      <m:t>⋅</m:t>
                    </m:r>
                    <m:r>
                      <a:rPr lang="en-US" b="1" i="0" smtClean="0">
                        <a:latin typeface="Cambria Math"/>
                      </a:rPr>
                      <m:t>𝟐</m:t>
                    </m:r>
                    <m:r>
                      <a:rPr lang="en-US" b="1" i="0" smtClean="0">
                        <a:latin typeface="Cambria Math"/>
                      </a:rPr>
                      <m:t>𝛑</m:t>
                    </m:r>
                    <m:r>
                      <a:rPr lang="en-US" b="1" i="0" smtClean="0">
                        <a:latin typeface="Cambria Math"/>
                      </a:rPr>
                      <m:t>𝐚</m:t>
                    </m:r>
                    <m:sSup>
                      <m:sSupPr>
                        <m:ctrlPr>
                          <a:rPr lang="en-US" b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0" smtClean="0">
                                    <a:latin typeface="Cambria Math"/>
                                  </a:rPr>
                                  <m:t>𝛋</m:t>
                                </m:r>
                              </m:e>
                              <m:sup>
                                <m:r>
                                  <a:rPr lang="en-US" b="1" i="0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0" smtClean="0">
                                <a:latin typeface="Cambria Math"/>
                              </a:rPr>
                              <m:t>/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b="1" i="0" smtClean="0">
                            <a:latin typeface="Cambria Math"/>
                          </a:rPr>
                          <m:t>𝟏</m:t>
                        </m:r>
                        <m:r>
                          <a:rPr lang="en-US" b="1" i="0" smtClean="0">
                            <a:latin typeface="Cambria Math"/>
                          </a:rPr>
                          <m:t>/</m:t>
                        </m:r>
                        <m:r>
                          <a:rPr lang="en-US" b="1" i="0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pPr lvl="1"/>
                <a:r>
                  <a:rPr lang="en-US" dirty="0" smtClean="0"/>
                  <a:t>Higher </a:t>
                </a:r>
                <a:r>
                  <a:rPr lang="en-US" dirty="0" err="1" smtClean="0"/>
                  <a:t>W</a:t>
                </a:r>
                <a:r>
                  <a:rPr lang="en-US" baseline="-25000" dirty="0" err="1" smtClean="0"/>
                  <a:t>n</a:t>
                </a:r>
                <a:r>
                  <a:rPr lang="en-US" dirty="0"/>
                  <a:t> </a:t>
                </a:r>
                <a:r>
                  <a:rPr lang="en-US" dirty="0" smtClean="0"/>
                  <a:t>enables more compact configuration, but reduces component lifetime which impacts availability (</a:t>
                </a:r>
                <a:r>
                  <a:rPr lang="en-US" dirty="0" smtClean="0">
                    <a:sym typeface="Wingdings" panose="05000000000000000000" pitchFamily="2" charset="2"/>
                  </a:rPr>
                  <a:t></a:t>
                </a:r>
                <a:r>
                  <a:rPr lang="en-US" dirty="0" smtClean="0"/>
                  <a:t>COE)</a:t>
                </a:r>
              </a:p>
              <a:p>
                <a:r>
                  <a:rPr lang="en-US" b="1" dirty="0" smtClean="0">
                    <a:solidFill>
                      <a:srgbClr val="3333CC"/>
                    </a:solidFill>
                  </a:rPr>
                  <a:t>W</a:t>
                </a:r>
                <a:r>
                  <a:rPr lang="en-US" b="1" baseline="-25000" dirty="0" smtClean="0">
                    <a:solidFill>
                      <a:srgbClr val="3333CC"/>
                    </a:solidFill>
                  </a:rPr>
                  <a:t>n</a:t>
                </a:r>
                <a:r>
                  <a:rPr lang="en-US" b="1" dirty="0">
                    <a:solidFill>
                      <a:srgbClr val="3333CC"/>
                    </a:solidFill>
                  </a:rPr>
                  <a:t>~</a:t>
                </a:r>
                <a:r>
                  <a:rPr lang="en-US" b="1" dirty="0" smtClean="0">
                    <a:solidFill>
                      <a:srgbClr val="3333CC"/>
                    </a:solidFill>
                  </a:rPr>
                  <a:t>1-4 MW/m</a:t>
                </a:r>
                <a:r>
                  <a:rPr lang="en-US" b="1" baseline="30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dirty="0" smtClean="0">
                    <a:solidFill>
                      <a:srgbClr val="3333CC"/>
                    </a:solidFill>
                  </a:rPr>
                  <a:t> </a:t>
                </a:r>
                <a:endParaRPr lang="en-US" dirty="0">
                  <a:solidFill>
                    <a:srgbClr val="3333CC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42" t="-1795" b="-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86600" y="3834140"/>
            <a:ext cx="1082348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Garrison</a:t>
            </a:r>
            <a:r>
              <a:rPr lang="en-US" sz="1100" b="1" dirty="0" smtClean="0"/>
              <a:t>, Day </a:t>
            </a:r>
            <a:r>
              <a:rPr lang="en-US" sz="1100" b="1" dirty="0" smtClean="0"/>
              <a:t>7</a:t>
            </a:r>
            <a:endParaRPr lang="en-US" sz="11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374988" y="1929140"/>
            <a:ext cx="947695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Kessel, Day </a:t>
            </a:r>
            <a:r>
              <a:rPr lang="en-US" sz="1100" b="1" dirty="0" smtClean="0"/>
              <a:t>6</a:t>
            </a:r>
            <a:endParaRPr lang="en-US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297440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Thermal efficiency depends on achievable </a:t>
            </a:r>
            <a:r>
              <a:rPr lang="en-US" dirty="0" smtClean="0"/>
              <a:t>temperatures in blanket coolant and thermodynamic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47750"/>
            <a:ext cx="89916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A number of blanket concepts proposed with different materials </a:t>
            </a:r>
            <a:r>
              <a:rPr lang="en-US" dirty="0" smtClean="0"/>
              <a:t>&amp; </a:t>
            </a:r>
            <a:r>
              <a:rPr lang="en-US" dirty="0" smtClean="0"/>
              <a:t>coolants, affects achievable temperatures and thermal conversion efficiencies</a:t>
            </a:r>
          </a:p>
          <a:p>
            <a:pPr lvl="1"/>
            <a:r>
              <a:rPr lang="en-US" dirty="0" smtClean="0"/>
              <a:t>Sub-critical water cooled (T</a:t>
            </a:r>
            <a:r>
              <a:rPr lang="en-US" baseline="-25000" dirty="0" smtClean="0"/>
              <a:t>out</a:t>
            </a:r>
            <a:r>
              <a:rPr lang="en-US" dirty="0"/>
              <a:t>~</a:t>
            </a:r>
            <a:r>
              <a:rPr lang="en-US" dirty="0" smtClean="0"/>
              <a:t>350 °C), </a:t>
            </a:r>
            <a:r>
              <a:rPr lang="en-US" b="1" dirty="0" smtClean="0">
                <a:solidFill>
                  <a:srgbClr val="3333CC"/>
                </a:solidFill>
                <a:latin typeface="Symbol" panose="05050102010706020507" pitchFamily="18" charset="2"/>
              </a:rPr>
              <a:t>h</a:t>
            </a:r>
            <a:r>
              <a:rPr lang="en-US" b="1" baseline="-25000" dirty="0" smtClean="0">
                <a:solidFill>
                  <a:srgbClr val="3333CC"/>
                </a:solidFill>
              </a:rPr>
              <a:t>th</a:t>
            </a:r>
            <a:r>
              <a:rPr lang="en-US" b="1" dirty="0" smtClean="0">
                <a:solidFill>
                  <a:srgbClr val="3333CC"/>
                </a:solidFill>
                <a:sym typeface="Symbol"/>
              </a:rPr>
              <a:t>~</a:t>
            </a:r>
            <a:r>
              <a:rPr lang="en-US" b="1" dirty="0" smtClean="0">
                <a:solidFill>
                  <a:srgbClr val="3333CC"/>
                </a:solidFill>
              </a:rPr>
              <a:t>0.3</a:t>
            </a:r>
            <a:r>
              <a:rPr lang="en-US" dirty="0" smtClean="0"/>
              <a:t> (Rankine / steam cycle)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Super-critical CO2 (</a:t>
            </a:r>
            <a:r>
              <a:rPr lang="en-US" dirty="0" smtClean="0"/>
              <a:t>T</a:t>
            </a:r>
            <a:r>
              <a:rPr lang="en-US" baseline="-25000" dirty="0" smtClean="0"/>
              <a:t>out</a:t>
            </a:r>
            <a:r>
              <a:rPr lang="en-US" dirty="0" smtClean="0"/>
              <a:t>~500 </a:t>
            </a:r>
            <a:r>
              <a:rPr lang="en-US" dirty="0"/>
              <a:t>°C), </a:t>
            </a:r>
            <a:r>
              <a:rPr lang="en-US" b="1" dirty="0" smtClean="0">
                <a:solidFill>
                  <a:srgbClr val="3333CC"/>
                </a:solidFill>
                <a:latin typeface="Symbol" panose="05050102010706020507" pitchFamily="18" charset="2"/>
              </a:rPr>
              <a:t>h</a:t>
            </a:r>
            <a:r>
              <a:rPr lang="en-US" b="1" baseline="-25000" dirty="0" smtClean="0">
                <a:solidFill>
                  <a:srgbClr val="3333CC"/>
                </a:solidFill>
              </a:rPr>
              <a:t>th</a:t>
            </a:r>
            <a:r>
              <a:rPr lang="en-US" b="1" dirty="0" smtClean="0">
                <a:solidFill>
                  <a:srgbClr val="3333CC"/>
                </a:solidFill>
                <a:sym typeface="Symbol"/>
              </a:rPr>
              <a:t>~</a:t>
            </a:r>
            <a:r>
              <a:rPr lang="en-US" b="1" dirty="0" smtClean="0">
                <a:solidFill>
                  <a:srgbClr val="3333CC"/>
                </a:solidFill>
              </a:rPr>
              <a:t>0.36-0.45</a:t>
            </a:r>
            <a:r>
              <a:rPr lang="en-US" dirty="0" smtClean="0"/>
              <a:t> (Brayton / gas cycle</a:t>
            </a:r>
            <a:r>
              <a:rPr lang="en-US" dirty="0"/>
              <a:t>)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DCLL, He cooled </a:t>
            </a:r>
            <a:r>
              <a:rPr lang="en-US" dirty="0"/>
              <a:t>(</a:t>
            </a:r>
            <a:r>
              <a:rPr lang="en-US" dirty="0" smtClean="0"/>
              <a:t>T</a:t>
            </a:r>
            <a:r>
              <a:rPr lang="en-US" baseline="-25000" dirty="0" smtClean="0"/>
              <a:t>out</a:t>
            </a:r>
            <a:r>
              <a:rPr lang="en-US" dirty="0" smtClean="0"/>
              <a:t>~650 </a:t>
            </a:r>
            <a:r>
              <a:rPr lang="en-US" dirty="0"/>
              <a:t>°C)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b="1" dirty="0" smtClean="0">
                <a:solidFill>
                  <a:srgbClr val="3333CC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h</a:t>
            </a:r>
            <a:r>
              <a:rPr lang="en-US" b="1" baseline="-25000" dirty="0" smtClean="0">
                <a:solidFill>
                  <a:srgbClr val="3333CC"/>
                </a:solidFill>
                <a:sym typeface="Wingdings" panose="05000000000000000000" pitchFamily="2" charset="2"/>
              </a:rPr>
              <a:t>th</a:t>
            </a:r>
            <a:r>
              <a:rPr lang="en-US" b="1" dirty="0" smtClean="0">
                <a:solidFill>
                  <a:srgbClr val="3333CC"/>
                </a:solidFill>
                <a:sym typeface="Wingdings" panose="05000000000000000000" pitchFamily="2" charset="2"/>
              </a:rPr>
              <a:t>~0.45</a:t>
            </a:r>
            <a:r>
              <a:rPr lang="en-US" dirty="0" smtClean="0">
                <a:sym typeface="Wingdings" panose="05000000000000000000" pitchFamily="2" charset="2"/>
              </a:rPr>
              <a:t> (Brayton / gas cycle)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SCLL, He cooled </a:t>
            </a:r>
            <a:r>
              <a:rPr lang="en-US" dirty="0"/>
              <a:t>(</a:t>
            </a:r>
            <a:r>
              <a:rPr lang="en-US" dirty="0" smtClean="0"/>
              <a:t>T</a:t>
            </a:r>
            <a:r>
              <a:rPr lang="en-US" baseline="-25000" dirty="0" smtClean="0"/>
              <a:t>out</a:t>
            </a:r>
            <a:r>
              <a:rPr lang="en-US" dirty="0" smtClean="0"/>
              <a:t>~1000 </a:t>
            </a:r>
            <a:r>
              <a:rPr lang="en-US" dirty="0"/>
              <a:t>°C)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b="1" dirty="0" smtClean="0">
                <a:solidFill>
                  <a:srgbClr val="3333CC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h</a:t>
            </a:r>
            <a:r>
              <a:rPr lang="en-US" b="1" baseline="-25000" dirty="0" smtClean="0">
                <a:solidFill>
                  <a:srgbClr val="3333CC"/>
                </a:solidFill>
                <a:sym typeface="Wingdings" panose="05000000000000000000" pitchFamily="2" charset="2"/>
              </a:rPr>
              <a:t>th</a:t>
            </a:r>
            <a:r>
              <a:rPr lang="en-US" b="1" dirty="0" smtClean="0">
                <a:solidFill>
                  <a:srgbClr val="3333CC"/>
                </a:solidFill>
                <a:sym typeface="Wingdings" panose="05000000000000000000" pitchFamily="2" charset="2"/>
              </a:rPr>
              <a:t>~0.58</a:t>
            </a:r>
            <a:r>
              <a:rPr lang="en-US" dirty="0" smtClean="0">
                <a:sym typeface="Wingdings" panose="05000000000000000000" pitchFamily="2" charset="2"/>
              </a:rPr>
              <a:t>  </a:t>
            </a:r>
            <a:r>
              <a:rPr lang="en-US" dirty="0">
                <a:sym typeface="Wingdings" panose="05000000000000000000" pitchFamily="2" charset="2"/>
              </a:rPr>
              <a:t>(Brayton / gas cycle)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Above, along with other functional aspects, validated by more sophisticated modeling (</a:t>
            </a:r>
            <a:r>
              <a:rPr lang="en-US" dirty="0" err="1" smtClean="0">
                <a:sym typeface="Wingdings" panose="05000000000000000000" pitchFamily="2" charset="2"/>
              </a:rPr>
              <a:t>neutronics</a:t>
            </a:r>
            <a:r>
              <a:rPr lang="en-US" dirty="0" smtClean="0">
                <a:sym typeface="Wingdings" panose="05000000000000000000" pitchFamily="2" charset="2"/>
              </a:rPr>
              <a:t> for shielding, </a:t>
            </a:r>
            <a:r>
              <a:rPr lang="en-US" dirty="0" smtClean="0">
                <a:sym typeface="Wingdings" panose="05000000000000000000" pitchFamily="2" charset="2"/>
              </a:rPr>
              <a:t>TBR; </a:t>
            </a:r>
            <a:r>
              <a:rPr lang="en-US" dirty="0" smtClean="0"/>
              <a:t>MHD for </a:t>
            </a:r>
            <a:r>
              <a:rPr lang="en-US" dirty="0" smtClean="0">
                <a:sym typeface="Wingdings" panose="05000000000000000000" pitchFamily="2" charset="2"/>
              </a:rPr>
              <a:t>pump power; etc.) - </a:t>
            </a:r>
            <a:r>
              <a:rPr lang="en-US" b="1" dirty="0" smtClean="0"/>
              <a:t>If </a:t>
            </a:r>
            <a:r>
              <a:rPr lang="en-US" b="1" dirty="0"/>
              <a:t>I ever switched research areas, I’d probably </a:t>
            </a:r>
            <a:r>
              <a:rPr lang="en-US" b="1" dirty="0" smtClean="0"/>
              <a:t>analyze fusion breeder-blankets</a:t>
            </a:r>
            <a:r>
              <a:rPr lang="en-US" b="1" dirty="0">
                <a:sym typeface="Wingdings" panose="05000000000000000000" pitchFamily="2" charset="2"/>
              </a:rPr>
              <a:t>!</a:t>
            </a:r>
            <a:endParaRPr lang="en-US" b="1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53400" y="1428750"/>
            <a:ext cx="947695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Kessel, Day </a:t>
            </a:r>
            <a:r>
              <a:rPr lang="en-US" sz="1100" b="1" dirty="0" smtClean="0"/>
              <a:t>6</a:t>
            </a:r>
            <a:endParaRPr lang="en-US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31216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Coil sizing &amp; achievable B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 field depend on required structural material to support J</a:t>
            </a:r>
            <a:r>
              <a:rPr lang="en-US" sz="2200" dirty="0" smtClean="0">
                <a:sym typeface="Symbol"/>
              </a:rPr>
              <a:t></a:t>
            </a:r>
            <a:r>
              <a:rPr lang="en-US" sz="2200" dirty="0" smtClean="0"/>
              <a:t>B forces + winding pack to support current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952750"/>
            <a:ext cx="5295900" cy="2133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Need </a:t>
            </a:r>
            <a:r>
              <a:rPr lang="en-US" dirty="0" smtClean="0"/>
              <a:t>structural support to manage </a:t>
            </a:r>
            <a:r>
              <a:rPr lang="en-US" dirty="0" smtClean="0"/>
              <a:t>J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B forces</a:t>
            </a:r>
          </a:p>
          <a:p>
            <a:pPr lvl="1"/>
            <a:r>
              <a:rPr lang="en-US" dirty="0" smtClean="0"/>
              <a:t>Vertical TF force</a:t>
            </a:r>
            <a:endParaRPr lang="en-US" dirty="0" smtClean="0"/>
          </a:p>
          <a:p>
            <a:pPr lvl="1"/>
            <a:r>
              <a:rPr lang="en-US" dirty="0" smtClean="0"/>
              <a:t>Centering </a:t>
            </a:r>
            <a:r>
              <a:rPr lang="en-US" dirty="0" smtClean="0"/>
              <a:t>TF force</a:t>
            </a:r>
            <a:endParaRPr lang="en-US" dirty="0" smtClean="0"/>
          </a:p>
          <a:p>
            <a:pPr lvl="1"/>
            <a:r>
              <a:rPr lang="en-US" dirty="0" smtClean="0"/>
              <a:t>Out-of</a:t>
            </a:r>
            <a:r>
              <a:rPr lang="en-US" dirty="0"/>
              <a:t>-</a:t>
            </a:r>
            <a:r>
              <a:rPr lang="en-US" dirty="0" smtClean="0"/>
              <a:t>plane TF bending </a:t>
            </a:r>
            <a:r>
              <a:rPr lang="en-US" dirty="0" smtClean="0"/>
              <a:t>force </a:t>
            </a:r>
            <a:r>
              <a:rPr lang="en-US" dirty="0" smtClean="0"/>
              <a:t>(from interaction </a:t>
            </a:r>
            <a:r>
              <a:rPr lang="en-US" dirty="0" smtClean="0"/>
              <a:t>with PF coils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Central solenoid bursting force</a:t>
            </a:r>
          </a:p>
          <a:p>
            <a:r>
              <a:rPr lang="en-US" dirty="0" smtClean="0"/>
              <a:t>Need sufficient winding pack area to support </a:t>
            </a:r>
            <a:r>
              <a:rPr lang="en-US" dirty="0" smtClean="0"/>
              <a:t>field, </a:t>
            </a:r>
            <a:r>
              <a:rPr lang="en-US" dirty="0" smtClean="0"/>
              <a:t>B</a:t>
            </a:r>
            <a:r>
              <a:rPr lang="en-US" baseline="-25000" dirty="0" smtClean="0"/>
              <a:t>TF</a:t>
            </a:r>
            <a:r>
              <a:rPr lang="en-US" dirty="0" smtClean="0"/>
              <a:t> ~ I</a:t>
            </a:r>
            <a:r>
              <a:rPr lang="en-US" baseline="-25000" dirty="0" smtClean="0"/>
              <a:t>TF</a:t>
            </a:r>
            <a:r>
              <a:rPr lang="en-US" dirty="0" smtClean="0"/>
              <a:t> = J</a:t>
            </a:r>
            <a:r>
              <a:rPr lang="en-US" baseline="-25000" dirty="0" smtClean="0"/>
              <a:t>WP</a:t>
            </a:r>
            <a:r>
              <a:rPr lang="en-US" dirty="0" smtClean="0">
                <a:sym typeface="Symbol"/>
              </a:rPr>
              <a:t></a:t>
            </a:r>
            <a:r>
              <a:rPr lang="en-US" dirty="0" smtClean="0"/>
              <a:t>A</a:t>
            </a:r>
            <a:r>
              <a:rPr lang="en-US" baseline="-25000" dirty="0" smtClean="0"/>
              <a:t>WP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29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292803"/>
            <a:ext cx="3619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189030"/>
            <a:ext cx="3276599" cy="176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05600" y="923471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Coil forces</a:t>
            </a:r>
            <a:endParaRPr lang="en-US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700" y="933998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 coil cross section (inboard side)</a:t>
            </a:r>
            <a:endParaRPr lang="en-US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85" y="4778573"/>
            <a:ext cx="713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P. Titus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8032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A non-engineered, turbulent path: From engineering, to turbulence, to fusion plasmas, to plasma turbulence (and maybe back to engineering … one day?)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71550"/>
            <a:ext cx="8991600" cy="4114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1500" dirty="0" smtClean="0"/>
              <a:t>“I come from Des Moines. Somebody had to.” (</a:t>
            </a:r>
            <a:r>
              <a:rPr lang="en-US" altLang="en-US" sz="1500" i="1" dirty="0" smtClean="0"/>
              <a:t>The Lost Continent</a:t>
            </a:r>
            <a:r>
              <a:rPr lang="en-US" altLang="en-US" sz="1500" dirty="0" smtClean="0"/>
              <a:t>, </a:t>
            </a:r>
            <a:r>
              <a:rPr lang="en-US" altLang="en-US" sz="1500" dirty="0"/>
              <a:t>B. </a:t>
            </a:r>
            <a:r>
              <a:rPr lang="en-US" altLang="en-US" sz="1500" dirty="0" smtClean="0"/>
              <a:t>Bryson)</a:t>
            </a:r>
            <a:endParaRPr lang="en-US" altLang="en-US" sz="15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1500" dirty="0" smtClean="0"/>
              <a:t>Studied </a:t>
            </a:r>
            <a:r>
              <a:rPr lang="en-US" altLang="en-US" sz="1500" dirty="0"/>
              <a:t>electrical engineering at Milwaukee School of Engineering – I loved analog circuits </a:t>
            </a:r>
            <a:r>
              <a:rPr lang="en-US" altLang="en-US" sz="1500" dirty="0" smtClean="0"/>
              <a:t>(I was a wannabe </a:t>
            </a:r>
            <a:r>
              <a:rPr lang="en-US" altLang="en-US" sz="1500" dirty="0"/>
              <a:t>audiophile</a:t>
            </a:r>
            <a:r>
              <a:rPr lang="en-US" altLang="en-US" sz="1500" dirty="0" smtClean="0"/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1500" dirty="0"/>
              <a:t>Discovered the </a:t>
            </a:r>
            <a:r>
              <a:rPr lang="en-US" altLang="en-US" sz="1500" dirty="0" smtClean="0"/>
              <a:t>beauty </a:t>
            </a:r>
            <a:r>
              <a:rPr lang="en-US" altLang="en-US" sz="1500" dirty="0"/>
              <a:t>&amp; magic of Maxwell’s equations </a:t>
            </a:r>
            <a:r>
              <a:rPr lang="en-US" altLang="en-US" sz="1500" dirty="0">
                <a:sym typeface="Wingdings" pitchFamily="2" charset="2"/>
              </a:rPr>
              <a:t> </a:t>
            </a:r>
            <a:r>
              <a:rPr lang="en-US" altLang="en-US" sz="1500" dirty="0" smtClean="0">
                <a:sym typeface="Wingdings" pitchFamily="2" charset="2"/>
              </a:rPr>
              <a:t>definitely going to grad. school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1500" dirty="0"/>
              <a:t>But I got distracted by fluid dynamics, thermodynamics &amp; </a:t>
            </a:r>
            <a:r>
              <a:rPr lang="en-US" altLang="en-US" sz="1500" dirty="0" smtClean="0"/>
              <a:t>aerodynamics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1500" dirty="0" smtClean="0"/>
              <a:t>Studied </a:t>
            </a:r>
            <a:r>
              <a:rPr lang="en-US" altLang="en-US" sz="1500" dirty="0"/>
              <a:t>turbulent </a:t>
            </a:r>
            <a:r>
              <a:rPr lang="en-US" altLang="en-US" sz="1500" dirty="0" smtClean="0"/>
              <a:t>flames using laser induced fluorescence (Purdue University) </a:t>
            </a:r>
            <a:r>
              <a:rPr lang="en-US" altLang="en-US" sz="1500" dirty="0">
                <a:sym typeface="Wingdings" pitchFamily="2" charset="2"/>
              </a:rPr>
              <a:t></a:t>
            </a:r>
            <a:r>
              <a:rPr lang="en-US" altLang="en-US" sz="1500" dirty="0"/>
              <a:t> </a:t>
            </a:r>
            <a:r>
              <a:rPr lang="en-US" altLang="en-US" sz="1500" dirty="0" smtClean="0"/>
              <a:t>intro </a:t>
            </a:r>
            <a:r>
              <a:rPr lang="en-US" altLang="en-US" sz="1500" dirty="0"/>
              <a:t>to </a:t>
            </a:r>
            <a:r>
              <a:rPr lang="en-US" altLang="en-US" sz="1500" dirty="0" smtClean="0"/>
              <a:t>turbulence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1500" dirty="0" smtClean="0"/>
              <a:t>Turbulent flames are fascinating</a:t>
            </a:r>
            <a:r>
              <a:rPr lang="en-US" altLang="en-US" sz="1500" dirty="0"/>
              <a:t>, but I missed my Maxwell’s Equations </a:t>
            </a:r>
            <a:r>
              <a:rPr lang="en-US" altLang="en-US" sz="1500" dirty="0">
                <a:sym typeface="Wingdings" pitchFamily="2" charset="2"/>
              </a:rPr>
              <a:t> </a:t>
            </a:r>
            <a:r>
              <a:rPr lang="en-US" altLang="en-US" sz="1500" dirty="0" smtClean="0">
                <a:sym typeface="Wingdings" pitchFamily="2" charset="2"/>
              </a:rPr>
              <a:t>Plasma</a:t>
            </a:r>
            <a:r>
              <a:rPr lang="en-US" altLang="en-US" sz="1500" dirty="0">
                <a:sym typeface="Wingdings" pitchFamily="2" charset="2"/>
              </a:rPr>
              <a:t>!</a:t>
            </a:r>
            <a:endParaRPr lang="en-US" altLang="en-US" sz="1500" dirty="0" smtClean="0"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1500" dirty="0"/>
              <a:t>Did my Ph.D. at the University of Wisconsin – </a:t>
            </a:r>
            <a:r>
              <a:rPr lang="en-US" altLang="en-US" sz="1500" dirty="0" smtClean="0"/>
              <a:t>Madison on HSX </a:t>
            </a:r>
            <a:r>
              <a:rPr lang="en-US" altLang="en-US" sz="1500" dirty="0" err="1" smtClean="0"/>
              <a:t>stellarator</a:t>
            </a:r>
            <a:r>
              <a:rPr lang="en-US" altLang="en-US" sz="1500" dirty="0"/>
              <a:t> </a:t>
            </a:r>
            <a:r>
              <a:rPr lang="en-US" altLang="en-US" sz="1500" dirty="0" smtClean="0"/>
              <a:t>(see Bader talk, Day 4)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1500" dirty="0" smtClean="0"/>
              <a:t>Realized turbulence was an important research topic in magnetized </a:t>
            </a:r>
            <a:r>
              <a:rPr lang="en-US" altLang="en-US" sz="1500" dirty="0"/>
              <a:t>fusion </a:t>
            </a:r>
            <a:r>
              <a:rPr lang="en-US" altLang="en-US" sz="1500" dirty="0" smtClean="0"/>
              <a:t>plasmas </a:t>
            </a:r>
            <a:r>
              <a:rPr lang="en-US" altLang="en-US" sz="1500" dirty="0" smtClean="0">
                <a:sym typeface="Wingdings" panose="05000000000000000000" pitchFamily="2" charset="2"/>
              </a:rPr>
              <a:t> </a:t>
            </a:r>
            <a:r>
              <a:rPr lang="en-US" altLang="en-US" sz="1500" b="1" dirty="0" smtClean="0">
                <a:sym typeface="Wingdings" panose="05000000000000000000" pitchFamily="2" charset="2"/>
              </a:rPr>
              <a:t>HOOKED!</a:t>
            </a:r>
            <a:endParaRPr lang="en-US" altLang="en-US" sz="1500" b="1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1500" dirty="0" smtClean="0"/>
              <a:t>Post-docs at U. Warwick (UK) &amp; PPPL </a:t>
            </a:r>
            <a:r>
              <a:rPr lang="en-US" altLang="en-US" sz="1500" dirty="0" smtClean="0">
                <a:sym typeface="Wingdings" panose="05000000000000000000" pitchFamily="2" charset="2"/>
              </a:rPr>
              <a:t> spherical tokamak research (MAST, NSTX)</a:t>
            </a:r>
            <a:endParaRPr lang="en-US" altLang="en-US" sz="15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1500" dirty="0" smtClean="0"/>
              <a:t>I </a:t>
            </a:r>
            <a:r>
              <a:rPr lang="en-US" altLang="en-US" sz="1500" dirty="0"/>
              <a:t>spend a lot of time </a:t>
            </a:r>
            <a:r>
              <a:rPr lang="en-US" altLang="en-US" sz="1500" dirty="0" smtClean="0"/>
              <a:t>babysitting supercomputer simulations </a:t>
            </a:r>
            <a:r>
              <a:rPr lang="en-US" altLang="en-US" sz="1500" dirty="0"/>
              <a:t>solving nonlinear 5D </a:t>
            </a:r>
            <a:r>
              <a:rPr lang="en-US" altLang="en-US" sz="1500" dirty="0" err="1"/>
              <a:t>g</a:t>
            </a:r>
            <a:r>
              <a:rPr lang="en-US" altLang="en-US" sz="1500" dirty="0" err="1" smtClean="0"/>
              <a:t>yrokinetic</a:t>
            </a:r>
            <a:r>
              <a:rPr lang="en-US" altLang="en-US" sz="1500" dirty="0" smtClean="0"/>
              <a:t>-Maxwell </a:t>
            </a:r>
            <a:r>
              <a:rPr lang="en-US" altLang="en-US" sz="1500" dirty="0" smtClean="0"/>
              <a:t>equations, analyzing data, and comparing the two to validate </a:t>
            </a:r>
            <a:r>
              <a:rPr lang="en-US" altLang="en-US" sz="1500" dirty="0" smtClean="0"/>
              <a:t>predictions, develop transport models</a:t>
            </a:r>
            <a:endParaRPr lang="en-US" altLang="en-US" sz="15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500" dirty="0" smtClean="0"/>
              <a:t>But … sometimes I miss engineering “realities” (I suppose this is how I got myself roped into giving this </a:t>
            </a:r>
            <a:r>
              <a:rPr lang="en-US" sz="1500" dirty="0" smtClean="0"/>
              <a:t>talk</a:t>
            </a:r>
            <a:r>
              <a:rPr lang="en-US" sz="1500" dirty="0"/>
              <a:t> </a:t>
            </a:r>
            <a:r>
              <a:rPr lang="en-US" sz="1500" dirty="0" smtClean="0"/>
              <a:t>…</a:t>
            </a:r>
            <a:r>
              <a:rPr lang="en-US" sz="1500" dirty="0" smtClean="0"/>
              <a:t> Arturo!)</a:t>
            </a: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6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Width of supporting coil structure determined by material stress limits, can limit B</a:t>
            </a:r>
            <a:r>
              <a:rPr lang="en-US" baseline="-25000" dirty="0" smtClean="0"/>
              <a:t>TF</a:t>
            </a:r>
            <a:r>
              <a:rPr lang="en-US" dirty="0" smtClean="0"/>
              <a:t> (B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71550"/>
            <a:ext cx="6096000" cy="4038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TF vertical force (F</a:t>
            </a:r>
            <a:r>
              <a:rPr lang="en-US" baseline="-25000" dirty="0" smtClean="0"/>
              <a:t>Z</a:t>
            </a:r>
            <a:r>
              <a:rPr lang="en-US" dirty="0" smtClean="0"/>
              <a:t>~B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2</a:t>
            </a:r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2</a:t>
            </a:r>
            <a:r>
              <a:rPr lang="en-US" dirty="0" smtClean="0"/>
              <a:t>) balanced by tensile force (2F</a:t>
            </a:r>
            <a:r>
              <a:rPr lang="en-US" baseline="-25000" dirty="0" smtClean="0"/>
              <a:t>T</a:t>
            </a:r>
            <a:r>
              <a:rPr lang="en-US" dirty="0" smtClean="0"/>
              <a:t> = 2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/>
              <a:t>T</a:t>
            </a:r>
            <a:r>
              <a:rPr lang="en-US" dirty="0" smtClean="0"/>
              <a:t>A</a:t>
            </a:r>
            <a:r>
              <a:rPr lang="en-US" baseline="-25000" dirty="0" smtClean="0"/>
              <a:t>T</a:t>
            </a:r>
            <a:r>
              <a:rPr lang="en-US" dirty="0" smtClean="0"/>
              <a:t>)</a:t>
            </a:r>
          </a:p>
          <a:p>
            <a:r>
              <a:rPr lang="en-US" dirty="0" smtClean="0"/>
              <a:t>TF centering force (F</a:t>
            </a:r>
            <a:r>
              <a:rPr lang="en-US" baseline="-25000" dirty="0" smtClean="0"/>
              <a:t>R</a:t>
            </a:r>
            <a:r>
              <a:rPr lang="en-US" dirty="0" smtClean="0"/>
              <a:t>~B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2</a:t>
            </a:r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r>
              <a:rPr lang="en-US" dirty="0" smtClean="0"/>
              <a:t>) balanced by compression from vaulting / wedging (F</a:t>
            </a:r>
            <a:r>
              <a:rPr lang="en-US" baseline="-25000" dirty="0" smtClean="0"/>
              <a:t>C</a:t>
            </a:r>
            <a:r>
              <a:rPr lang="en-US" dirty="0" smtClean="0"/>
              <a:t>=2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/>
              <a:t>C</a:t>
            </a:r>
            <a:r>
              <a:rPr lang="en-US" dirty="0" smtClean="0"/>
              <a:t>A</a:t>
            </a:r>
            <a:r>
              <a:rPr lang="en-US" baseline="-25000" dirty="0" smtClean="0"/>
              <a:t>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Can also “buck” on central solenoid or bucking cylinder (JET)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Coil structure thickness (</a:t>
            </a:r>
            <a:r>
              <a:rPr lang="en-US" b="1" dirty="0" err="1" smtClean="0">
                <a:solidFill>
                  <a:srgbClr val="3333CC"/>
                </a:solidFill>
              </a:rPr>
              <a:t>c</a:t>
            </a:r>
            <a:r>
              <a:rPr lang="en-US" b="1" baseline="-25000" dirty="0" err="1" smtClean="0">
                <a:solidFill>
                  <a:srgbClr val="3333CC"/>
                </a:solidFill>
              </a:rPr>
              <a:t>M</a:t>
            </a:r>
            <a:r>
              <a:rPr lang="en-US" dirty="0"/>
              <a:t>)</a:t>
            </a:r>
            <a:r>
              <a:rPr lang="en-US" dirty="0" smtClean="0"/>
              <a:t> constrained by total stress limit (e.g. </a:t>
            </a:r>
            <a:r>
              <a:rPr lang="en-US" dirty="0" err="1" smtClean="0"/>
              <a:t>Tresca</a:t>
            </a:r>
            <a:r>
              <a:rPr lang="en-US" dirty="0" smtClean="0"/>
              <a:t> stress </a:t>
            </a:r>
            <a:r>
              <a:rPr lang="en-US" b="1" dirty="0" err="1" smtClean="0">
                <a:solidFill>
                  <a:srgbClr val="3333CC"/>
                </a:solidFill>
                <a:latin typeface="Symbol" panose="05050102010706020507" pitchFamily="18" charset="2"/>
              </a:rPr>
              <a:t>s</a:t>
            </a:r>
            <a:r>
              <a:rPr lang="en-US" b="1" baseline="-25000" dirty="0" err="1" smtClean="0">
                <a:solidFill>
                  <a:srgbClr val="3333CC"/>
                </a:solidFill>
              </a:rPr>
              <a:t>T</a:t>
            </a:r>
            <a:r>
              <a:rPr lang="en-US" b="1" dirty="0" err="1" smtClean="0">
                <a:solidFill>
                  <a:srgbClr val="3333CC"/>
                </a:solidFill>
              </a:rPr>
              <a:t>+</a:t>
            </a:r>
            <a:r>
              <a:rPr lang="en-US" b="1" dirty="0" err="1" smtClean="0">
                <a:solidFill>
                  <a:srgbClr val="3333CC"/>
                </a:solidFill>
                <a:latin typeface="Symbol" panose="05050102010706020507" pitchFamily="18" charset="2"/>
              </a:rPr>
              <a:t>s</a:t>
            </a:r>
            <a:r>
              <a:rPr lang="en-US" b="1" baseline="-25000" dirty="0" err="1" smtClean="0">
                <a:solidFill>
                  <a:srgbClr val="3333CC"/>
                </a:solidFill>
              </a:rPr>
              <a:t>C</a:t>
            </a:r>
            <a:r>
              <a:rPr lang="en-US" b="1" dirty="0" smtClean="0">
                <a:solidFill>
                  <a:srgbClr val="3333CC"/>
                </a:solidFill>
              </a:rPr>
              <a:t> </a:t>
            </a:r>
            <a:r>
              <a:rPr lang="en-US" b="1" dirty="0" smtClean="0">
                <a:solidFill>
                  <a:srgbClr val="3333CC"/>
                </a:solidFill>
                <a:sym typeface="Symbol"/>
              </a:rPr>
              <a:t> </a:t>
            </a:r>
            <a:r>
              <a:rPr lang="en-US" b="1" dirty="0" smtClean="0">
                <a:solidFill>
                  <a:srgbClr val="3333CC"/>
                </a:solidFill>
                <a:latin typeface="Symbol" panose="05050102010706020507" pitchFamily="18" charset="2"/>
                <a:sym typeface="Symbol"/>
              </a:rPr>
              <a:t>s</a:t>
            </a:r>
            <a:r>
              <a:rPr lang="en-US" b="1" baseline="-25000" dirty="0" smtClean="0">
                <a:solidFill>
                  <a:srgbClr val="3333CC"/>
                </a:solidFill>
                <a:sym typeface="Symbol"/>
              </a:rPr>
              <a:t>max</a:t>
            </a:r>
            <a:r>
              <a:rPr lang="en-US" b="1" dirty="0" smtClean="0">
                <a:solidFill>
                  <a:srgbClr val="3333CC"/>
                </a:solidFill>
                <a:sym typeface="Symbol"/>
              </a:rPr>
              <a:t>~660 MPa </a:t>
            </a:r>
            <a:r>
              <a:rPr lang="en-US" dirty="0" smtClean="0">
                <a:sym typeface="Symbol"/>
              </a:rPr>
              <a:t>for steels)</a:t>
            </a:r>
            <a:endParaRPr lang="en-US" dirty="0" smtClean="0"/>
          </a:p>
          <a:p>
            <a:r>
              <a:rPr lang="en-US" dirty="0" smtClean="0"/>
              <a:t>Must also consider </a:t>
            </a:r>
            <a:r>
              <a:rPr lang="en-US" dirty="0"/>
              <a:t>strain </a:t>
            </a:r>
            <a:r>
              <a:rPr lang="en-US" dirty="0" smtClean="0"/>
              <a:t>limits, 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=</a:t>
            </a:r>
            <a:r>
              <a:rPr lang="en-US" dirty="0" err="1" smtClean="0"/>
              <a:t>E</a:t>
            </a:r>
            <a:r>
              <a:rPr lang="en-US" baseline="-25000" dirty="0" err="1" smtClean="0"/>
              <a:t>young</a:t>
            </a:r>
            <a:r>
              <a:rPr lang="en-US" dirty="0" err="1" smtClean="0">
                <a:latin typeface="Symbol" panose="05050102010706020507" pitchFamily="18" charset="2"/>
              </a:rPr>
              <a:t>e</a:t>
            </a:r>
            <a:endParaRPr lang="en-US" dirty="0" smtClean="0"/>
          </a:p>
          <a:p>
            <a:pPr lvl="1"/>
            <a:r>
              <a:rPr lang="en-US" dirty="0" smtClean="0"/>
              <a:t>E.g. </a:t>
            </a:r>
            <a:r>
              <a:rPr lang="en-US" b="1" dirty="0" smtClean="0">
                <a:solidFill>
                  <a:srgbClr val="3333CC"/>
                </a:solidFill>
                <a:latin typeface="Symbol" panose="05050102010706020507" pitchFamily="18" charset="2"/>
              </a:rPr>
              <a:t>e</a:t>
            </a:r>
            <a:r>
              <a:rPr lang="en-US" b="1" dirty="0" smtClean="0">
                <a:solidFill>
                  <a:srgbClr val="3333CC"/>
                </a:solidFill>
              </a:rPr>
              <a:t>&lt;0.3-0.45</a:t>
            </a:r>
            <a:r>
              <a:rPr lang="en-US" b="1" dirty="0">
                <a:solidFill>
                  <a:srgbClr val="3333CC"/>
                </a:solidFill>
              </a:rPr>
              <a:t>%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/>
              <a:t>HTS, </a:t>
            </a:r>
            <a:r>
              <a:rPr lang="en-US" dirty="0" smtClean="0"/>
              <a:t>(</a:t>
            </a:r>
            <a:r>
              <a:rPr lang="en-US" dirty="0" err="1" smtClean="0"/>
              <a:t>Sorbom</a:t>
            </a:r>
            <a:r>
              <a:rPr lang="en-US" dirty="0"/>
              <a:t>, Day </a:t>
            </a:r>
            <a:r>
              <a:rPr lang="en-US" dirty="0" smtClean="0"/>
              <a:t>5)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More detailed models include discrete number </a:t>
            </a:r>
            <a:r>
              <a:rPr lang="en-US" dirty="0" smtClean="0"/>
              <a:t>of TF </a:t>
            </a:r>
            <a:r>
              <a:rPr lang="en-US" dirty="0" smtClean="0"/>
              <a:t>coils (TF ripple from non-</a:t>
            </a:r>
            <a:r>
              <a:rPr lang="en-US" dirty="0" err="1" smtClean="0"/>
              <a:t>axisymmetry</a:t>
            </a:r>
            <a:r>
              <a:rPr lang="en-US" dirty="0" smtClean="0"/>
              <a:t>), </a:t>
            </a:r>
            <a:r>
              <a:rPr lang="en-US" dirty="0" smtClean="0"/>
              <a:t># of </a:t>
            </a:r>
            <a:r>
              <a:rPr lang="en-US" dirty="0" smtClean="0"/>
              <a:t>WP turns</a:t>
            </a:r>
            <a:r>
              <a:rPr lang="en-US" dirty="0" smtClean="0"/>
              <a:t>, </a:t>
            </a:r>
            <a:r>
              <a:rPr lang="en-US" dirty="0" smtClean="0"/>
              <a:t>structural breakdown of WP </a:t>
            </a:r>
            <a:r>
              <a:rPr lang="en-US" dirty="0" smtClean="0"/>
              <a:t>layers,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30</a:t>
            </a:fld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5" r="68750" b="5907"/>
          <a:stretch/>
        </p:blipFill>
        <p:spPr bwMode="auto">
          <a:xfrm>
            <a:off x="7010400" y="911371"/>
            <a:ext cx="1752600" cy="219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53200" y="173355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3333CC"/>
                </a:solidFill>
              </a:rPr>
              <a:t>c</a:t>
            </a:r>
            <a:r>
              <a:rPr lang="en-US" sz="2400" b="1" baseline="-25000" dirty="0" err="1" smtClean="0">
                <a:solidFill>
                  <a:srgbClr val="3333CC"/>
                </a:solidFill>
              </a:rPr>
              <a:t>M</a:t>
            </a:r>
            <a:endParaRPr lang="en-US" sz="2400" b="1" baseline="-25000" dirty="0">
              <a:solidFill>
                <a:srgbClr val="3333CC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045643" y="2038350"/>
            <a:ext cx="228600" cy="1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508294" y="2036119"/>
            <a:ext cx="205646" cy="1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3" t="5029"/>
          <a:stretch/>
        </p:blipFill>
        <p:spPr bwMode="auto">
          <a:xfrm>
            <a:off x="6019801" y="3105150"/>
            <a:ext cx="3124200" cy="204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553200" y="895350"/>
            <a:ext cx="1309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force</a:t>
            </a:r>
            <a:endParaRPr lang="en-US" sz="1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39082" y="3483173"/>
            <a:ext cx="1157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Centering force</a:t>
            </a:r>
            <a:endParaRPr lang="en-US" sz="1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70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Width of winding pack depends on achievable current density, can limit B</a:t>
            </a:r>
            <a:r>
              <a:rPr lang="en-US" baseline="-25000" dirty="0" smtClean="0"/>
              <a:t>TF</a:t>
            </a:r>
            <a:r>
              <a:rPr lang="en-US" dirty="0" smtClean="0"/>
              <a:t> (B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399" y="1123950"/>
                <a:ext cx="4921255" cy="2783504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TF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smtClean="0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TF</m:t>
                            </m:r>
                          </m:sub>
                        </m:sSub>
                      </m:num>
                      <m:den>
                        <m:r>
                          <a:rPr lang="en-US" b="0" i="0" smtClean="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π</m:t>
                        </m:r>
                        <m:sSub>
                          <m:sSubPr>
                            <m:ctrlPr>
                              <a:rPr lang="en-US" b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TF</m:t>
                            </m:r>
                          </m:sub>
                        </m:sSub>
                      </m:den>
                    </m:f>
                  </m:oMath>
                </a14:m>
                <a:endParaRPr lang="en-US" b="0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TF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J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WP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WP</m:t>
                        </m:r>
                      </m:sub>
                    </m:sSub>
                  </m:oMath>
                </a14:m>
                <a:endParaRPr lang="en-US" b="0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WP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π</m:t>
                    </m:r>
                    <m:d>
                      <m:dPr>
                        <m:begChr m:val="["/>
                        <m:endChr m:val="]"/>
                        <m:ctrlPr>
                          <a:rPr lang="en-US" b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R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a</m:t>
                                </m:r>
                                <m:r>
                                  <a:rPr lang="en-US" b="0" i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b</m:t>
                                </m:r>
                              </m:e>
                            </m:d>
                          </m:e>
                          <m:sup>
                            <m:r>
                              <a:rPr lang="en-US" b="0" i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0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latin typeface="Cambria Math"/>
                                      </a:rPr>
                                      <m:t>R</m:t>
                                    </m:r>
                                  </m:e>
                                  <m:sub>
                                    <m:r>
                                      <a:rPr lang="en-US" i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i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a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b</m:t>
                                </m:r>
                                <m:r>
                                  <a:rPr lang="en-US" b="0" i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cWP</m:t>
                                </m:r>
                              </m:e>
                            </m:d>
                          </m:e>
                          <m:sup>
                            <m:r>
                              <a:rPr lang="en-US" i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 smtClean="0">
                  <a:latin typeface="Cambria Math"/>
                </a:endParaRPr>
              </a:p>
              <a:p>
                <a:endParaRPr lang="en-US" dirty="0" smtClean="0">
                  <a:sym typeface="Symbol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Symbol"/>
                  </a:rPr>
                  <a:t>Constrained by:</a:t>
                </a:r>
              </a:p>
              <a:p>
                <a:r>
                  <a:rPr lang="en-US" b="1" dirty="0" err="1" smtClean="0">
                    <a:solidFill>
                      <a:srgbClr val="3333CC"/>
                    </a:solidFill>
                    <a:sym typeface="Symbol"/>
                  </a:rPr>
                  <a:t>B</a:t>
                </a:r>
                <a:r>
                  <a:rPr lang="en-US" b="1" baseline="-25000" dirty="0" err="1" smtClean="0">
                    <a:solidFill>
                      <a:srgbClr val="3333CC"/>
                    </a:solidFill>
                    <a:sym typeface="Symbol"/>
                  </a:rPr>
                  <a:t>TF,max</a:t>
                </a:r>
                <a:r>
                  <a:rPr lang="en-US" b="1" dirty="0" smtClean="0">
                    <a:solidFill>
                      <a:srgbClr val="3333CC"/>
                    </a:solidFill>
                    <a:sym typeface="Symbol"/>
                  </a:rPr>
                  <a:t> </a:t>
                </a:r>
                <a:r>
                  <a:rPr lang="en-US" b="1" dirty="0">
                    <a:solidFill>
                      <a:srgbClr val="3333CC"/>
                    </a:solidFill>
                    <a:sym typeface="Symbol"/>
                  </a:rPr>
                  <a:t>&lt; 12-20 </a:t>
                </a:r>
                <a:r>
                  <a:rPr lang="en-US" b="1" dirty="0" smtClean="0">
                    <a:solidFill>
                      <a:srgbClr val="3333CC"/>
                    </a:solidFill>
                    <a:sym typeface="Symbol"/>
                  </a:rPr>
                  <a:t>T</a:t>
                </a:r>
                <a:endParaRPr lang="en-US" dirty="0">
                  <a:sym typeface="Symbol"/>
                </a:endParaRPr>
              </a:p>
              <a:p>
                <a:r>
                  <a:rPr lang="en-US" b="1" dirty="0" err="1" smtClean="0">
                    <a:solidFill>
                      <a:srgbClr val="3333CC"/>
                    </a:solidFill>
                    <a:sym typeface="Symbol"/>
                  </a:rPr>
                  <a:t>J</a:t>
                </a:r>
                <a:r>
                  <a:rPr lang="en-US" b="1" baseline="-25000" dirty="0" err="1" smtClean="0">
                    <a:solidFill>
                      <a:srgbClr val="3333CC"/>
                    </a:solidFill>
                    <a:sym typeface="Symbol"/>
                  </a:rPr>
                  <a:t>WP,crit</a:t>
                </a:r>
                <a:r>
                  <a:rPr lang="en-US" b="1" dirty="0" smtClean="0">
                    <a:solidFill>
                      <a:srgbClr val="3333CC"/>
                    </a:solidFill>
                    <a:sym typeface="Symbol"/>
                  </a:rPr>
                  <a:t> </a:t>
                </a:r>
                <a:r>
                  <a:rPr lang="en-US" b="1" dirty="0">
                    <a:solidFill>
                      <a:srgbClr val="3333CC"/>
                    </a:solidFill>
                    <a:sym typeface="Symbol"/>
                  </a:rPr>
                  <a:t>&lt; 12-100+ MA/m</a:t>
                </a:r>
                <a:r>
                  <a:rPr lang="en-US" b="1" baseline="30000" dirty="0">
                    <a:solidFill>
                      <a:srgbClr val="3333CC"/>
                    </a:solidFill>
                    <a:sym typeface="Symbol"/>
                  </a:rPr>
                  <a:t>2</a:t>
                </a:r>
                <a:r>
                  <a:rPr lang="en-US" dirty="0">
                    <a:sym typeface="Symbol"/>
                  </a:rPr>
                  <a:t> </a:t>
                </a:r>
                <a:endParaRPr lang="en-US" dirty="0" smtClean="0">
                  <a:sym typeface="Symbol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Symbol"/>
                  </a:rPr>
                  <a:t>depending </a:t>
                </a:r>
                <a:r>
                  <a:rPr lang="en-US" dirty="0">
                    <a:sym typeface="Symbol"/>
                  </a:rPr>
                  <a:t>on LTS </a:t>
                </a:r>
                <a:r>
                  <a:rPr lang="en-US" dirty="0" smtClean="0">
                    <a:sym typeface="Symbol"/>
                  </a:rPr>
                  <a:t>/ </a:t>
                </a:r>
                <a:r>
                  <a:rPr lang="en-US" dirty="0">
                    <a:sym typeface="Symbol"/>
                  </a:rPr>
                  <a:t>HTS technology &amp; </a:t>
                </a:r>
                <a:r>
                  <a:rPr lang="en-US" dirty="0" smtClean="0">
                    <a:sym typeface="Symbol"/>
                  </a:rPr>
                  <a:t>configuration</a:t>
                </a:r>
                <a:endParaRPr lang="en-US" dirty="0">
                  <a:sym typeface="Symbo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" y="1123950"/>
                <a:ext cx="4921255" cy="2783504"/>
              </a:xfrm>
              <a:blipFill rotWithShape="1">
                <a:blip r:embed="rId3"/>
                <a:stretch>
                  <a:fillRect l="-743" b="-2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33400" y="4019550"/>
                <a:ext cx="3388748" cy="959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𝑐𝑟𝑖𝑡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,0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𝐽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𝑐𝑟𝑖𝑡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𝑐𝑟𝑖𝑡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𝑐𝑟𝑖𝑡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J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</m:t>
                          </m:r>
                          <m:r>
                            <a:rPr lang="en-US">
                              <a:latin typeface="Cambria Math"/>
                            </a:rPr>
                            <m:t>,0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⋅</m:t>
                      </m:r>
                      <m:r>
                        <a:rPr lang="en-US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𝑐𝑟𝑖𝑡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𝑐𝑟𝑖𝑡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 smtClean="0">
                  <a:solidFill>
                    <a:srgbClr val="3333C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𝑐𝑟𝑖𝑡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</m:t>
                          </m:r>
                          <m:r>
                            <a:rPr lang="en-US">
                              <a:latin typeface="Cambria Math"/>
                            </a:rPr>
                            <m:t>,0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⋅</m:t>
                      </m:r>
                      <m:r>
                        <a:rPr lang="en-US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  <m:r>
                            <a:rPr lang="en-US" i="1">
                              <a:latin typeface="Cambria Math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𝑐𝑟𝑖𝑡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𝐽</m:t>
                          </m:r>
                          <m:r>
                            <a:rPr lang="en-US" i="1">
                              <a:latin typeface="Cambria Math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𝑐𝑟𝑖𝑡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 smtClean="0">
                  <a:solidFill>
                    <a:srgbClr val="3333CC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019550"/>
                <a:ext cx="3388748" cy="959878"/>
              </a:xfrm>
              <a:prstGeom prst="rect">
                <a:avLst/>
              </a:prstGeom>
              <a:blipFill rotWithShape="1">
                <a:blip r:embed="rId4"/>
                <a:stretch>
                  <a:fillRect b="-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860572" y="4284045"/>
            <a:ext cx="643125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err="1" smtClean="0"/>
              <a:t>Sorbom</a:t>
            </a:r>
            <a:endParaRPr lang="en-US" sz="1100" b="1" dirty="0"/>
          </a:p>
          <a:p>
            <a:pPr algn="ctr"/>
            <a:r>
              <a:rPr lang="en-US" sz="1100" b="1" dirty="0" smtClean="0"/>
              <a:t>Day 5</a:t>
            </a:r>
            <a:endParaRPr lang="en-US" sz="1100" b="1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162" y="1177363"/>
            <a:ext cx="3439837" cy="18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73655" y="971550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 coil cross section (inboard side)</a:t>
            </a:r>
            <a:endParaRPr lang="en-US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893283" y="2876550"/>
            <a:ext cx="0" cy="5334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73917" y="3409950"/>
            <a:ext cx="1962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B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TF</a:t>
            </a:r>
            <a:r>
              <a:rPr lang="en-US" sz="2000" b="1" dirty="0" smtClean="0">
                <a:solidFill>
                  <a:srgbClr val="0000FF"/>
                </a:solidFill>
              </a:rPr>
              <a:t> @ R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TF</a:t>
            </a:r>
            <a:r>
              <a:rPr lang="en-US" sz="2000" b="1" dirty="0" smtClean="0">
                <a:solidFill>
                  <a:srgbClr val="0000FF"/>
                </a:solidFill>
              </a:rPr>
              <a:t>=R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0</a:t>
            </a:r>
            <a:r>
              <a:rPr lang="en-US" sz="2000" b="1" dirty="0" smtClean="0">
                <a:solidFill>
                  <a:srgbClr val="0000FF"/>
                </a:solidFill>
              </a:rPr>
              <a:t>-a-b</a:t>
            </a:r>
            <a:endParaRPr lang="en-US" sz="2000" b="1" baseline="-250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2491085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3333CC"/>
                </a:solidFill>
              </a:rPr>
              <a:t>c</a:t>
            </a:r>
            <a:r>
              <a:rPr lang="en-US" sz="2400" b="1" baseline="-25000" dirty="0" err="1" smtClean="0">
                <a:solidFill>
                  <a:srgbClr val="3333CC"/>
                </a:solidFill>
              </a:rPr>
              <a:t>WP</a:t>
            </a:r>
            <a:endParaRPr lang="en-US" sz="2400" b="1" baseline="-25000" dirty="0">
              <a:solidFill>
                <a:srgbClr val="3333CC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55043" y="2795885"/>
            <a:ext cx="228600" cy="1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781800" y="2793654"/>
            <a:ext cx="205646" cy="1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39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put it all together to identify integrated self-consistent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47750"/>
            <a:ext cx="8991600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Choose</a:t>
            </a:r>
            <a:r>
              <a:rPr lang="en-US" dirty="0" smtClean="0"/>
              <a:t> </a:t>
            </a:r>
            <a:r>
              <a:rPr lang="en-US" dirty="0" smtClean="0"/>
              <a:t>targets and </a:t>
            </a:r>
            <a:r>
              <a:rPr lang="en-US" dirty="0" smtClean="0"/>
              <a:t>constraints</a:t>
            </a:r>
          </a:p>
          <a:p>
            <a:r>
              <a:rPr lang="en-US" dirty="0" smtClean="0"/>
              <a:t>Solve remaining equations</a:t>
            </a:r>
          </a:p>
          <a:p>
            <a:r>
              <a:rPr lang="en-US" dirty="0" smtClean="0"/>
              <a:t>Test sensitivity of solution to parameter variations</a:t>
            </a:r>
          </a:p>
          <a:p>
            <a:endParaRPr lang="en-US" dirty="0" smtClean="0"/>
          </a:p>
          <a:p>
            <a:r>
              <a:rPr lang="en-US" dirty="0" smtClean="0"/>
              <a:t>First consider power plant 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e,net</a:t>
            </a:r>
            <a:r>
              <a:rPr lang="en-US" dirty="0" smtClean="0"/>
              <a:t>=1000 </a:t>
            </a:r>
            <a:r>
              <a:rPr lang="en-US" dirty="0" err="1" smtClean="0"/>
              <a:t>MWe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Then pilot plant 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e,net</a:t>
            </a:r>
            <a:r>
              <a:rPr lang="en-US" dirty="0" smtClean="0"/>
              <a:t> ~ 100-200 </a:t>
            </a:r>
            <a:r>
              <a:rPr lang="en-US" dirty="0" err="1" smtClean="0"/>
              <a:t>MWe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Power plant example: </a:t>
            </a:r>
            <a:r>
              <a:rPr lang="en-US" sz="2000" dirty="0" err="1" smtClean="0"/>
              <a:t>P</a:t>
            </a:r>
            <a:r>
              <a:rPr lang="en-US" sz="2000" baseline="-25000" dirty="0" err="1"/>
              <a:t>e</a:t>
            </a:r>
            <a:r>
              <a:rPr lang="en-US" sz="2000" baseline="-25000" dirty="0" err="1" smtClean="0"/>
              <a:t>,net</a:t>
            </a:r>
            <a:r>
              <a:rPr lang="en-US" sz="2000" dirty="0" smtClean="0"/>
              <a:t>=1000 </a:t>
            </a:r>
            <a:r>
              <a:rPr lang="en-US" sz="2000" dirty="0" err="1" smtClean="0"/>
              <a:t>MWe</a:t>
            </a:r>
            <a:r>
              <a:rPr lang="en-US" sz="2000" dirty="0" smtClean="0"/>
              <a:t> , steady-state using well-established (~conservative) </a:t>
            </a:r>
            <a:r>
              <a:rPr lang="en-US" sz="2000" dirty="0" smtClean="0"/>
              <a:t>physics </a:t>
            </a:r>
            <a:r>
              <a:rPr lang="en-US" sz="2000" dirty="0" smtClean="0"/>
              <a:t>limits [</a:t>
            </a:r>
            <a:r>
              <a:rPr lang="en-US" sz="2000" dirty="0" err="1" smtClean="0"/>
              <a:t>Freidberg</a:t>
            </a:r>
            <a:r>
              <a:rPr lang="en-US" sz="2000" dirty="0" smtClean="0"/>
              <a:t> tutorial]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71550"/>
            <a:ext cx="8991600" cy="4114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Choose a target power</a:t>
            </a:r>
            <a:r>
              <a:rPr lang="en-US" dirty="0" smtClean="0"/>
              <a:t>: P</a:t>
            </a:r>
            <a:r>
              <a:rPr lang="en-US" baseline="-25000" dirty="0" smtClean="0"/>
              <a:t>E</a:t>
            </a:r>
            <a:r>
              <a:rPr lang="en-US" dirty="0" smtClean="0"/>
              <a:t>=1,000 </a:t>
            </a:r>
            <a:r>
              <a:rPr lang="en-US" dirty="0" err="1" smtClean="0"/>
              <a:t>MWe</a:t>
            </a:r>
            <a:r>
              <a:rPr lang="en-US" dirty="0" smtClean="0"/>
              <a:t>, f</a:t>
            </a:r>
            <a:r>
              <a:rPr lang="en-US" baseline="-25000" dirty="0" smtClean="0"/>
              <a:t>recirc</a:t>
            </a:r>
            <a:r>
              <a:rPr lang="en-US" dirty="0" smtClean="0">
                <a:sym typeface="Symbol"/>
              </a:rPr>
              <a:t>0.15 (</a:t>
            </a:r>
            <a:r>
              <a:rPr lang="en-US" dirty="0" err="1" smtClean="0">
                <a:sym typeface="Symbol"/>
              </a:rPr>
              <a:t>f</a:t>
            </a:r>
            <a:r>
              <a:rPr lang="en-US" baseline="-25000" dirty="0" err="1" smtClean="0">
                <a:sym typeface="Symbol"/>
              </a:rPr>
              <a:t>CD</a:t>
            </a:r>
            <a:r>
              <a:rPr lang="en-US" dirty="0" smtClean="0">
                <a:sym typeface="Symbol"/>
              </a:rPr>
              <a:t>=0.1, </a:t>
            </a:r>
            <a:r>
              <a:rPr lang="en-US" dirty="0" err="1" smtClean="0">
                <a:latin typeface="Symbol" panose="05050102010706020507" pitchFamily="18" charset="2"/>
                <a:sym typeface="Symbol"/>
              </a:rPr>
              <a:t>h</a:t>
            </a:r>
            <a:r>
              <a:rPr lang="en-US" baseline="-25000" dirty="0" err="1" smtClean="0">
                <a:sym typeface="Symbol"/>
              </a:rPr>
              <a:t>aux</a:t>
            </a:r>
            <a:r>
              <a:rPr lang="en-US" dirty="0" smtClean="0">
                <a:sym typeface="Symbol"/>
              </a:rPr>
              <a:t>=0.4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err="1" smtClean="0">
                <a:sym typeface="Wingdings" panose="05000000000000000000" pitchFamily="2" charset="2"/>
              </a:rPr>
              <a:t>P</a:t>
            </a:r>
            <a:r>
              <a:rPr lang="en-US" baseline="-25000" dirty="0" err="1" smtClean="0">
                <a:sym typeface="Wingdings" panose="05000000000000000000" pitchFamily="2" charset="2"/>
              </a:rPr>
              <a:t>aux</a:t>
            </a:r>
            <a:r>
              <a:rPr lang="en-US" dirty="0" smtClean="0">
                <a:sym typeface="Symbol"/>
              </a:rPr>
              <a:t>), </a:t>
            </a:r>
            <a:r>
              <a:rPr lang="en-US" dirty="0" err="1" smtClean="0">
                <a:latin typeface="Symbol" panose="05050102010706020507" pitchFamily="18" charset="2"/>
              </a:rPr>
              <a:t>h</a:t>
            </a:r>
            <a:r>
              <a:rPr lang="en-US" baseline="-25000" dirty="0" err="1" smtClean="0"/>
              <a:t>th</a:t>
            </a:r>
            <a:r>
              <a:rPr lang="en-US" dirty="0" smtClean="0"/>
              <a:t>=0.4,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plasma</a:t>
            </a:r>
            <a:r>
              <a:rPr lang="en-US" dirty="0" smtClean="0"/>
              <a:t>=14 </a:t>
            </a:r>
            <a:r>
              <a:rPr lang="en-US" dirty="0" err="1" smtClean="0"/>
              <a:t>keV</a:t>
            </a:r>
            <a:endParaRPr lang="en-US" dirty="0" smtClean="0">
              <a:sym typeface="Symbol"/>
            </a:endParaRPr>
          </a:p>
          <a:p>
            <a:r>
              <a:rPr lang="en-US" b="1" dirty="0" smtClean="0"/>
              <a:t>Choose geometry</a:t>
            </a:r>
            <a:r>
              <a:rPr lang="en-US" dirty="0" smtClean="0"/>
              <a:t>: R/a=4, </a:t>
            </a:r>
            <a:r>
              <a:rPr lang="en-US" dirty="0" smtClean="0">
                <a:latin typeface="Symbol" panose="05050102010706020507" pitchFamily="18" charset="2"/>
              </a:rPr>
              <a:t>k</a:t>
            </a:r>
            <a:r>
              <a:rPr lang="en-US" dirty="0" smtClean="0"/>
              <a:t>=1.7,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n</a:t>
            </a:r>
            <a:r>
              <a:rPr lang="en-US" dirty="0" err="1" smtClean="0"/>
              <a:t>~P</a:t>
            </a:r>
            <a:r>
              <a:rPr lang="en-US" baseline="-25000" dirty="0" err="1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/Area = 4 MW/m</a:t>
            </a:r>
            <a:r>
              <a:rPr lang="en-US" baseline="30000" dirty="0" smtClean="0"/>
              <a:t>2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Solve for</a:t>
            </a:r>
            <a:r>
              <a:rPr lang="en-US" dirty="0" smtClean="0">
                <a:sym typeface="Wingdings" panose="05000000000000000000" pitchFamily="2" charset="2"/>
              </a:rPr>
              <a:t>: R, a, pressure, density</a:t>
            </a:r>
          </a:p>
          <a:p>
            <a:endParaRPr lang="en-US" sz="900" dirty="0" smtClean="0"/>
          </a:p>
          <a:p>
            <a:r>
              <a:rPr lang="en-US" b="1" dirty="0" smtClean="0"/>
              <a:t>Choose blanket thickness</a:t>
            </a:r>
            <a:r>
              <a:rPr lang="en-US" dirty="0" smtClean="0"/>
              <a:t>: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blanket</a:t>
            </a:r>
            <a:r>
              <a:rPr lang="en-US" dirty="0" smtClean="0"/>
              <a:t>=1.2 </a:t>
            </a:r>
            <a:r>
              <a:rPr lang="en-US" dirty="0"/>
              <a:t>m (n-moderation, T-breeding</a:t>
            </a:r>
            <a:r>
              <a:rPr lang="en-US" dirty="0" smtClean="0"/>
              <a:t>)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>
                <a:sym typeface="Wingdings" panose="05000000000000000000" pitchFamily="2" charset="2"/>
              </a:rPr>
              <a:t>Choose coil technology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/>
              <a:t>Nb</a:t>
            </a:r>
            <a:r>
              <a:rPr lang="en-US" baseline="-25000" dirty="0"/>
              <a:t>3</a:t>
            </a:r>
            <a:r>
              <a:rPr lang="en-US" dirty="0"/>
              <a:t>Sn coil model (</a:t>
            </a:r>
            <a:r>
              <a:rPr lang="en-US" dirty="0" err="1"/>
              <a:t>B</a:t>
            </a:r>
            <a:r>
              <a:rPr lang="en-US" baseline="-25000" dirty="0" err="1"/>
              <a:t>TF,crit</a:t>
            </a:r>
            <a:r>
              <a:rPr lang="en-US" dirty="0"/>
              <a:t>=13 T, </a:t>
            </a:r>
            <a:r>
              <a:rPr lang="en-US" dirty="0" err="1"/>
              <a:t>J</a:t>
            </a:r>
            <a:r>
              <a:rPr lang="en-US" baseline="-25000" dirty="0" err="1"/>
              <a:t>WP,crit</a:t>
            </a:r>
            <a:r>
              <a:rPr lang="en-US" dirty="0"/>
              <a:t>=20 MA/m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 err="1">
                <a:latin typeface="Symbol" panose="05050102010706020507" pitchFamily="18" charset="2"/>
              </a:rPr>
              <a:t>s</a:t>
            </a:r>
            <a:r>
              <a:rPr lang="en-US" baseline="-25000" dirty="0" err="1"/>
              <a:t>max</a:t>
            </a:r>
            <a:r>
              <a:rPr lang="en-US" dirty="0"/>
              <a:t>=600 MPa)</a:t>
            </a:r>
            <a:endParaRPr lang="en-US" b="1" dirty="0" smtClean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Solve for</a:t>
            </a:r>
            <a:r>
              <a:rPr lang="en-US" dirty="0" smtClean="0"/>
              <a:t>: </a:t>
            </a:r>
            <a:r>
              <a:rPr lang="en-US" dirty="0" smtClean="0">
                <a:sym typeface="Wingdings" panose="05000000000000000000" pitchFamily="2" charset="2"/>
              </a:rPr>
              <a:t>coil thickness &amp; </a:t>
            </a:r>
            <a:r>
              <a:rPr lang="en-US" dirty="0" smtClean="0">
                <a:sym typeface="Wingdings" panose="05000000000000000000" pitchFamily="2" charset="2"/>
              </a:rPr>
              <a:t>B</a:t>
            </a:r>
            <a:r>
              <a:rPr lang="en-US" baseline="-25000" dirty="0" smtClean="0">
                <a:sym typeface="Wingdings" panose="05000000000000000000" pitchFamily="2" charset="2"/>
              </a:rPr>
              <a:t>0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(from radial build)</a:t>
            </a:r>
          </a:p>
          <a:p>
            <a:endParaRPr lang="en-US" sz="900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Solve for</a:t>
            </a:r>
            <a:r>
              <a:rPr lang="en-US" dirty="0" smtClean="0"/>
              <a:t>: confinement time and required current 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loss</a:t>
            </a:r>
            <a:r>
              <a:rPr lang="en-US" dirty="0" err="1" smtClean="0">
                <a:sym typeface="Symbol"/>
              </a:rPr>
              <a:t>P</a:t>
            </a:r>
            <a:r>
              <a:rPr lang="en-US" baseline="-25000" dirty="0" err="1">
                <a:latin typeface="Symbol" panose="05050102010706020507" pitchFamily="18" charset="2"/>
                <a:sym typeface="Symbol"/>
              </a:rPr>
              <a:t>a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US" baseline="-25000" dirty="0" err="1" smtClean="0">
                <a:sym typeface="Wingdings" panose="05000000000000000000" pitchFamily="2" charset="2"/>
              </a:rPr>
              <a:t>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 I</a:t>
            </a:r>
            <a:r>
              <a:rPr lang="en-US" baseline="-25000" dirty="0">
                <a:sym typeface="Wingdings" panose="05000000000000000000" pitchFamily="2" charset="2"/>
              </a:rPr>
              <a:t>P</a:t>
            </a:r>
            <a:r>
              <a:rPr lang="en-US" dirty="0" smtClean="0">
                <a:sym typeface="Symbol"/>
              </a:rPr>
              <a:t>)</a:t>
            </a:r>
            <a:endParaRPr lang="en-US" dirty="0"/>
          </a:p>
          <a:p>
            <a:r>
              <a:rPr lang="en-US" b="1" dirty="0" smtClean="0">
                <a:solidFill>
                  <a:schemeClr val="accent2"/>
                </a:solidFill>
              </a:rPr>
              <a:t>Solve for</a:t>
            </a:r>
            <a:r>
              <a:rPr lang="en-US" dirty="0" smtClean="0"/>
              <a:t>: externally driven current (assumed LHCD, </a:t>
            </a:r>
            <a:r>
              <a:rPr lang="en-US" dirty="0" err="1" smtClean="0">
                <a:latin typeface="Symbol" panose="05050102010706020507" pitchFamily="18" charset="2"/>
              </a:rPr>
              <a:t>h</a:t>
            </a:r>
            <a:r>
              <a:rPr lang="en-US" baseline="-25000" dirty="0" err="1" smtClean="0"/>
              <a:t>CD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 0.43 </a:t>
            </a:r>
            <a:r>
              <a:rPr lang="en-US" dirty="0">
                <a:sym typeface="Symbol"/>
              </a:rPr>
              <a:t>MA/MW</a:t>
            </a:r>
            <a:r>
              <a:rPr lang="en-US" dirty="0" smtClean="0">
                <a:sym typeface="Symbol"/>
              </a:rPr>
              <a:t>m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)</a:t>
            </a:r>
            <a:endParaRPr lang="en-US" dirty="0" smtClean="0"/>
          </a:p>
          <a:p>
            <a:endParaRPr lang="en-US" sz="1000" dirty="0" smtClean="0"/>
          </a:p>
          <a:p>
            <a:r>
              <a:rPr lang="en-US" b="1" dirty="0" smtClean="0"/>
              <a:t>Evaluate stability and criteria:</a:t>
            </a:r>
            <a:endParaRPr lang="en-US" b="1" dirty="0" smtClean="0"/>
          </a:p>
          <a:p>
            <a:pPr lvl="1"/>
            <a:r>
              <a:rPr lang="en-US" dirty="0" smtClean="0"/>
              <a:t>(1) beta limit (</a:t>
            </a:r>
            <a:r>
              <a:rPr lang="en-US" dirty="0" err="1" smtClean="0">
                <a:latin typeface="Symbol" panose="05050102010706020507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&lt;2.8)</a:t>
            </a:r>
          </a:p>
          <a:p>
            <a:pPr lvl="1"/>
            <a:r>
              <a:rPr lang="en-US" dirty="0" smtClean="0"/>
              <a:t>(2) kink limit (q*&gt;2)</a:t>
            </a:r>
          </a:p>
          <a:p>
            <a:pPr lvl="1"/>
            <a:r>
              <a:rPr lang="en-US" dirty="0" smtClean="0"/>
              <a:t>(3) </a:t>
            </a:r>
            <a:r>
              <a:rPr lang="en-US" dirty="0" err="1" smtClean="0"/>
              <a:t>greenwald</a:t>
            </a:r>
            <a:r>
              <a:rPr lang="en-US" dirty="0" smtClean="0"/>
              <a:t> density </a:t>
            </a:r>
            <a:r>
              <a:rPr lang="en-US" dirty="0" smtClean="0"/>
              <a:t>limit </a:t>
            </a:r>
            <a:r>
              <a:rPr lang="en-US" dirty="0" smtClean="0"/>
              <a:t>(n/</a:t>
            </a:r>
            <a:r>
              <a:rPr lang="en-US" dirty="0" err="1" smtClean="0"/>
              <a:t>n</a:t>
            </a:r>
            <a:r>
              <a:rPr lang="en-US" baseline="-25000" dirty="0" err="1" smtClean="0"/>
              <a:t>GW</a:t>
            </a:r>
            <a:r>
              <a:rPr lang="en-US" dirty="0" smtClean="0"/>
              <a:t>&lt;1)</a:t>
            </a:r>
          </a:p>
          <a:p>
            <a:pPr lvl="1"/>
            <a:r>
              <a:rPr lang="en-US" dirty="0" smtClean="0"/>
              <a:t>(4) </a:t>
            </a:r>
            <a:r>
              <a:rPr lang="en-US" dirty="0" smtClean="0"/>
              <a:t>100% non-inductive (</a:t>
            </a:r>
            <a:r>
              <a:rPr lang="en-US" dirty="0" err="1" smtClean="0"/>
              <a:t>f</a:t>
            </a:r>
            <a:r>
              <a:rPr lang="en-US" baseline="-25000" dirty="0" err="1" smtClean="0"/>
              <a:t>BS</a:t>
            </a:r>
            <a:r>
              <a:rPr lang="en-US" dirty="0" err="1" smtClean="0"/>
              <a:t>+f</a:t>
            </a:r>
            <a:r>
              <a:rPr lang="en-US" baseline="-25000" dirty="0" err="1" smtClean="0"/>
              <a:t>CD</a:t>
            </a:r>
            <a:r>
              <a:rPr lang="en-US" dirty="0" smtClean="0"/>
              <a:t>=1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 possible to satisfy 100% non-inductive or kink stability limit due to large required current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200150"/>
                <a:ext cx="5029200" cy="32766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Base assumptions (H</a:t>
                </a:r>
                <a:r>
                  <a:rPr lang="en-US" baseline="-25000" dirty="0" smtClean="0"/>
                  <a:t>98</a:t>
                </a:r>
                <a:r>
                  <a:rPr lang="en-US" dirty="0" smtClean="0"/>
                  <a:t>=1) require large </a:t>
                </a:r>
                <a:r>
                  <a:rPr lang="en-US" dirty="0" err="1" smtClean="0"/>
                  <a:t>I</a:t>
                </a:r>
                <a:r>
                  <a:rPr lang="en-US" baseline="-25000" dirty="0" err="1" smtClean="0"/>
                  <a:t>p</a:t>
                </a:r>
                <a:r>
                  <a:rPr lang="en-US" dirty="0" smtClean="0"/>
                  <a:t>=14 MA to achieve necessary </a:t>
                </a:r>
                <a:r>
                  <a:rPr lang="en-US" dirty="0" err="1" smtClean="0"/>
                  <a:t>Q~</a:t>
                </a:r>
                <a:r>
                  <a:rPr lang="en-US" dirty="0" err="1" smtClean="0">
                    <a:latin typeface="Symbol" panose="05050102010706020507" pitchFamily="18" charset="2"/>
                  </a:rPr>
                  <a:t>t</a:t>
                </a:r>
                <a:r>
                  <a:rPr lang="en-US" baseline="-25000" dirty="0" err="1" smtClean="0"/>
                  <a:t>E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>
                              <a:latin typeface="Cambria Math"/>
                            </a:rPr>
                            <m:t>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>
                              <a:latin typeface="Cambria Math"/>
                            </a:rPr>
                            <m:t>E</m:t>
                          </m:r>
                          <m:r>
                            <a:rPr lang="en-US" b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1">
                              <a:latin typeface="Cambria Math"/>
                            </a:rPr>
                            <m:t>IPB</m:t>
                          </m:r>
                          <m:r>
                            <a:rPr lang="en-US" b="0" i="1">
                              <a:latin typeface="Cambria Math"/>
                            </a:rPr>
                            <m:t>98</m:t>
                          </m:r>
                        </m:sub>
                      </m:sSub>
                      <m:r>
                        <a:rPr lang="en-US" b="0">
                          <a:latin typeface="Cambria Math"/>
                        </a:rPr>
                        <m:t> </m:t>
                      </m:r>
                      <m:r>
                        <a:rPr lang="en-US" b="0" i="1">
                          <a:latin typeface="Cambria Math"/>
                        </a:rPr>
                        <m:t>~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>
                              <a:latin typeface="Cambria Math"/>
                            </a:rPr>
                            <m:t>98</m:t>
                          </m:r>
                        </m:sub>
                      </m:sSub>
                      <m:r>
                        <a:rPr lang="en-US" b="0">
                          <a:latin typeface="Cambria Math"/>
                        </a:rPr>
                        <m:t>⋅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1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>
                              <a:latin typeface="Cambria Math"/>
                            </a:rPr>
                            <m:t>p</m:t>
                          </m:r>
                        </m:sub>
                        <m:sup>
                          <m:r>
                            <a:rPr lang="en-US" b="0" i="1">
                              <a:latin typeface="Cambria Math"/>
                            </a:rPr>
                            <m:t>0</m:t>
                          </m:r>
                          <m:r>
                            <a:rPr lang="en-US" b="0">
                              <a:latin typeface="Cambria Math"/>
                            </a:rPr>
                            <m:t>.</m:t>
                          </m:r>
                          <m:r>
                            <a:rPr lang="en-US" b="0" i="1">
                              <a:latin typeface="Cambria Math"/>
                            </a:rPr>
                            <m:t>93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Insufficient bootstrap current and external current drive for 100% non-inductive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>
                              <a:latin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/>
                                </a:rPr>
                                <m:t>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𝜖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/>
                            </a:rPr>
                            <m:t>1</m:t>
                          </m:r>
                          <m:r>
                            <a:rPr lang="en-US" b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1">
                                  <a:latin typeface="Cambria Math"/>
                                </a:rPr>
                                <m:t>κ</m:t>
                              </m:r>
                            </m:e>
                            <m:sup>
                              <m:r>
                                <a:rPr lang="en-US" b="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>
                              <a:latin typeface="Cambria Math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sz="1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b="0" i="1">
                                  <a:latin typeface="Cambria Math"/>
                                </a:rPr>
                                <m:t>η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 b="0" i="1">
                                  <a:latin typeface="Cambria Math"/>
                                </a:rPr>
                                <m:t>CD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b="0" i="1"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 b="0" i="1">
                                  <a:latin typeface="Cambria Math"/>
                                </a:rPr>
                                <m:t>CD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b="0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b="0" i="1"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 b="0" i="1">
                                  <a:latin typeface="Cambria Math"/>
                                </a:rPr>
                                <m:t>e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1800" b="0" i="1">
                              <a:latin typeface="Cambria Math"/>
                            </a:rPr>
                            <m:t>R</m:t>
                          </m:r>
                        </m:den>
                      </m:f>
                      <m:r>
                        <a:rPr lang="en-US" sz="1800" b="0" i="1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1800" dirty="0"/>
              </a:p>
              <a:p>
                <a:endParaRPr lang="en-US" dirty="0"/>
              </a:p>
              <a:p>
                <a:r>
                  <a:rPr lang="en-US" dirty="0" smtClean="0"/>
                  <a:t>Also fails to meet kink stability due to large </a:t>
                </a:r>
                <a:r>
                  <a:rPr lang="en-US" dirty="0" err="1" smtClean="0"/>
                  <a:t>I</a:t>
                </a:r>
                <a:r>
                  <a:rPr lang="en-US" baseline="-25000" dirty="0" err="1" smtClean="0"/>
                  <a:t>p</a:t>
                </a:r>
                <a:endParaRPr lang="en-US" baseline="-25000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3333CC"/>
                    </a:solidFill>
                  </a:rPr>
                  <a:t>	</a:t>
                </a:r>
                <a:r>
                  <a:rPr lang="en-US" dirty="0" smtClean="0"/>
                  <a:t>q</a:t>
                </a:r>
                <a:r>
                  <a:rPr lang="en-US" baseline="-25000" dirty="0"/>
                  <a:t>*</a:t>
                </a:r>
                <a:r>
                  <a:rPr lang="en-US" dirty="0"/>
                  <a:t> ~ </a:t>
                </a:r>
                <a:r>
                  <a:rPr lang="en-US" dirty="0" smtClean="0"/>
                  <a:t>a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B</a:t>
                </a:r>
                <a:r>
                  <a:rPr lang="en-US" baseline="-25000" dirty="0" smtClean="0"/>
                  <a:t>tor</a:t>
                </a:r>
                <a:r>
                  <a:rPr lang="en-US" dirty="0" smtClean="0"/>
                  <a:t>/</a:t>
                </a:r>
                <a:r>
                  <a:rPr lang="en-US" dirty="0" err="1" smtClean="0"/>
                  <a:t>RI</a:t>
                </a:r>
                <a:r>
                  <a:rPr lang="en-US" baseline="-25000" dirty="0" err="1" smtClean="0"/>
                  <a:t>p</a:t>
                </a:r>
                <a:r>
                  <a:rPr lang="en-US" dirty="0">
                    <a:sym typeface="Symbol"/>
                  </a:rPr>
                  <a:t></a:t>
                </a:r>
                <a:r>
                  <a:rPr lang="en-US" dirty="0"/>
                  <a:t>(1+</a:t>
                </a:r>
                <a:r>
                  <a:rPr lang="en-US" dirty="0">
                    <a:latin typeface="Symbol" panose="05050102010706020507" pitchFamily="18" charset="2"/>
                  </a:rPr>
                  <a:t>k</a:t>
                </a:r>
                <a:r>
                  <a:rPr lang="en-US" baseline="30000" dirty="0"/>
                  <a:t>2</a:t>
                </a:r>
                <a:r>
                  <a:rPr lang="en-US" dirty="0" smtClean="0"/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200150"/>
                <a:ext cx="5029200" cy="3276600"/>
              </a:xfrm>
              <a:blipFill rotWithShape="1">
                <a:blip r:embed="rId3"/>
                <a:stretch>
                  <a:fillRect l="-606" t="-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34</a:t>
            </a:fld>
            <a:endParaRPr 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402" y="1352550"/>
            <a:ext cx="370139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67400" y="1053932"/>
            <a:ext cx="307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Base case: a=1.34 </a:t>
            </a:r>
            <a:r>
              <a:rPr lang="en-US" dirty="0"/>
              <a:t>m, R=5.34 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9002" y="2724150"/>
            <a:ext cx="506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E10D1"/>
                </a:solidFill>
              </a:rPr>
              <a:t>good</a:t>
            </a:r>
            <a:endParaRPr lang="en-US" sz="1200" b="1" dirty="0">
              <a:solidFill>
                <a:srgbClr val="FE10D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9002" y="2495550"/>
            <a:ext cx="426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E10D1"/>
                </a:solidFill>
              </a:rPr>
              <a:t>bad</a:t>
            </a:r>
            <a:endParaRPr lang="en-US" sz="1200" b="1" dirty="0">
              <a:solidFill>
                <a:srgbClr val="FE10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3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Enhanced confinement enables 100</a:t>
            </a:r>
            <a:r>
              <a:rPr lang="en-US" dirty="0" smtClean="0"/>
              <a:t>% non-inductive </a:t>
            </a:r>
            <a:r>
              <a:rPr lang="en-US" dirty="0" smtClean="0"/>
              <a:t>scenario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971550"/>
                <a:ext cx="5257800" cy="39624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Enforce 100% non-inductive constraint and vary confinement enhancement (H98)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</a:rPr>
                            <m:t>𝛕</m:t>
                          </m:r>
                        </m:e>
                        <m:sub>
                          <m:r>
                            <a:rPr lang="en-US" b="1">
                              <a:latin typeface="Cambria Math"/>
                            </a:rPr>
                            <m:t>𝐄</m:t>
                          </m:r>
                          <m:r>
                            <a:rPr lang="en-US" b="1">
                              <a:latin typeface="Cambria Math"/>
                            </a:rPr>
                            <m:t>,</m:t>
                          </m:r>
                          <m:r>
                            <a:rPr lang="en-US" b="1">
                              <a:latin typeface="Cambria Math"/>
                            </a:rPr>
                            <m:t>𝐈𝐏𝐁𝟗𝟖</m:t>
                          </m:r>
                        </m:sub>
                      </m:sSub>
                      <m:r>
                        <a:rPr lang="en-US" b="1">
                          <a:latin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</a:rPr>
                        <m:t>~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</a:rPr>
                            <m:t>𝐇</m:t>
                          </m:r>
                        </m:e>
                        <m:sub>
                          <m:r>
                            <a:rPr lang="en-US" b="1">
                              <a:latin typeface="Cambria Math"/>
                            </a:rPr>
                            <m:t>𝟗𝟖</m:t>
                          </m:r>
                        </m:sub>
                      </m:sSub>
                      <m:r>
                        <a:rPr lang="en-US" b="1">
                          <a:latin typeface="Cambria Math"/>
                        </a:rPr>
                        <m:t>⋅</m:t>
                      </m:r>
                      <m:sSubSup>
                        <m:sSubSupPr>
                          <m:ctrlPr>
                            <a:rPr lang="en-US" b="1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n-US" b="1">
                              <a:latin typeface="Cambria Math"/>
                            </a:rPr>
                            <m:t>𝐩</m:t>
                          </m:r>
                        </m:sub>
                        <m:sup>
                          <m:r>
                            <a:rPr lang="en-US" b="1">
                              <a:latin typeface="Cambria Math"/>
                            </a:rPr>
                            <m:t>𝟎</m:t>
                          </m:r>
                          <m:r>
                            <a:rPr lang="en-US" b="1">
                              <a:latin typeface="Cambria Math"/>
                            </a:rPr>
                            <m:t>.</m:t>
                          </m:r>
                          <m:r>
                            <a:rPr lang="en-US" b="1">
                              <a:latin typeface="Cambria Math"/>
                            </a:rPr>
                            <m:t>𝟗𝟑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Can achieves s</a:t>
                </a:r>
                <a:r>
                  <a:rPr lang="en-US" dirty="0" smtClean="0"/>
                  <a:t>ufficient </a:t>
                </a:r>
                <a:r>
                  <a:rPr lang="en-US" dirty="0" smtClean="0"/>
                  <a:t>confinement (</a:t>
                </a:r>
                <a:r>
                  <a:rPr lang="en-US" dirty="0" err="1" smtClean="0">
                    <a:latin typeface="Symbol" panose="05050102010706020507" pitchFamily="18" charset="2"/>
                  </a:rPr>
                  <a:t>t</a:t>
                </a:r>
                <a:r>
                  <a:rPr lang="en-US" baseline="-25000" dirty="0" err="1" smtClean="0"/>
                  <a:t>E</a:t>
                </a:r>
                <a:r>
                  <a:rPr lang="en-US" dirty="0" smtClean="0"/>
                  <a:t>) at lower </a:t>
                </a:r>
                <a:r>
                  <a:rPr lang="en-US" dirty="0" err="1" smtClean="0"/>
                  <a:t>I</a:t>
                </a:r>
                <a:r>
                  <a:rPr lang="en-US" baseline="-25000" dirty="0" err="1" smtClean="0"/>
                  <a:t>p</a:t>
                </a:r>
                <a:r>
                  <a:rPr lang="en-US" dirty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 enables 100% </a:t>
                </a:r>
                <a:r>
                  <a:rPr lang="en-US" dirty="0" smtClean="0">
                    <a:sym typeface="Wingdings" panose="05000000000000000000" pitchFamily="2" charset="2"/>
                  </a:rPr>
                  <a:t>non-inductive &amp; avoids kink instability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endParaRPr lang="en-US" dirty="0" smtClean="0"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Still violates beta limit  </a:t>
                </a:r>
                <a:r>
                  <a:rPr lang="en-US" dirty="0" smtClean="0">
                    <a:sym typeface="Wingdings" panose="05000000000000000000" pitchFamily="2" charset="2"/>
                  </a:rPr>
                  <a:t>if we can simultaneously operate at higher beta and confinement, we have a solution</a:t>
                </a: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Higher </a:t>
                </a:r>
                <a:r>
                  <a:rPr lang="en-US" dirty="0" err="1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b</a:t>
                </a:r>
                <a:r>
                  <a:rPr lang="en-US" baseline="-25000" dirty="0" err="1" smtClean="0">
                    <a:sym typeface="Wingdings" panose="05000000000000000000" pitchFamily="2" charset="2"/>
                  </a:rPr>
                  <a:t>pol</a:t>
                </a:r>
                <a:r>
                  <a:rPr lang="en-US" dirty="0" smtClean="0">
                    <a:sym typeface="Wingdings" panose="05000000000000000000" pitchFamily="2" charset="2"/>
                  </a:rPr>
                  <a:t> gives higher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f</a:t>
                </a:r>
                <a:r>
                  <a:rPr lang="en-US" baseline="-25000" dirty="0" err="1" smtClean="0">
                    <a:sym typeface="Wingdings" panose="05000000000000000000" pitchFamily="2" charset="2"/>
                  </a:rPr>
                  <a:t>BS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~q</a:t>
                </a:r>
                <a:r>
                  <a:rPr lang="en-US" dirty="0" smtClean="0">
                    <a:sym typeface="Wingdings" panose="05000000000000000000" pitchFamily="2" charset="2"/>
                  </a:rPr>
                  <a:t>*</a:t>
                </a:r>
                <a:r>
                  <a:rPr lang="en-US" dirty="0" err="1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b</a:t>
                </a:r>
                <a:r>
                  <a:rPr lang="en-US" baseline="-25000" dirty="0" err="1" smtClean="0">
                    <a:sym typeface="Wingdings" panose="05000000000000000000" pitchFamily="2" charset="2"/>
                  </a:rPr>
                  <a:t>N</a:t>
                </a:r>
                <a:r>
                  <a:rPr lang="en-US" dirty="0" smtClean="0">
                    <a:sym typeface="Wingdings" panose="05000000000000000000" pitchFamily="2" charset="2"/>
                  </a:rPr>
                  <a:t>/</a:t>
                </a:r>
                <a:r>
                  <a:rPr lang="en-US" dirty="0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e</a:t>
                </a:r>
                <a:r>
                  <a:rPr lang="en-US" baseline="30000" dirty="0" smtClean="0">
                    <a:sym typeface="Wingdings" panose="05000000000000000000" pitchFamily="2" charset="2"/>
                  </a:rPr>
                  <a:t>1/2</a:t>
                </a: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Achieving </a:t>
                </a:r>
                <a:r>
                  <a:rPr lang="en-US" dirty="0" smtClean="0">
                    <a:sym typeface="Wingdings" panose="05000000000000000000" pitchFamily="2" charset="2"/>
                  </a:rPr>
                  <a:t>high </a:t>
                </a:r>
                <a:r>
                  <a:rPr lang="en-US" dirty="0" err="1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b</a:t>
                </a:r>
                <a:r>
                  <a:rPr lang="en-US" baseline="-25000" dirty="0" err="1" smtClean="0">
                    <a:sym typeface="Wingdings" panose="05000000000000000000" pitchFamily="2" charset="2"/>
                  </a:rPr>
                  <a:t>N</a:t>
                </a:r>
                <a:r>
                  <a:rPr lang="en-US" dirty="0" smtClean="0">
                    <a:sym typeface="Wingdings" panose="05000000000000000000" pitchFamily="2" charset="2"/>
                  </a:rPr>
                  <a:t> and H at low-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disruptivity</a:t>
                </a:r>
                <a:r>
                  <a:rPr lang="en-US" dirty="0" smtClean="0">
                    <a:sym typeface="Wingdings" panose="05000000000000000000" pitchFamily="2" charset="2"/>
                  </a:rPr>
                  <a:t> are </a:t>
                </a:r>
                <a:r>
                  <a:rPr lang="en-US" dirty="0">
                    <a:sym typeface="Wingdings" panose="05000000000000000000" pitchFamily="2" charset="2"/>
                  </a:rPr>
                  <a:t>major </a:t>
                </a:r>
                <a:r>
                  <a:rPr lang="en-US" dirty="0" smtClean="0">
                    <a:sym typeface="Wingdings" panose="05000000000000000000" pitchFamily="2" charset="2"/>
                  </a:rPr>
                  <a:t>research priorities DIII-D (beta limited) </a:t>
                </a:r>
                <a:r>
                  <a:rPr lang="en-US" dirty="0">
                    <a:sym typeface="Wingdings" panose="05000000000000000000" pitchFamily="2" charset="2"/>
                  </a:rPr>
                  <a:t>and </a:t>
                </a:r>
                <a:r>
                  <a:rPr lang="en-US" dirty="0" smtClean="0">
                    <a:sym typeface="Wingdings" panose="05000000000000000000" pitchFamily="2" charset="2"/>
                  </a:rPr>
                  <a:t>NSTX-U (confinement limited)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971550"/>
                <a:ext cx="5257800" cy="3962400"/>
              </a:xfrm>
              <a:blipFill rotWithShape="1">
                <a:blip r:embed="rId2"/>
                <a:stretch>
                  <a:fillRect l="-580" t="-1077" r="-812" b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35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28750"/>
            <a:ext cx="360091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89002" y="2724150"/>
            <a:ext cx="506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E10D1"/>
                </a:solidFill>
              </a:rPr>
              <a:t>good</a:t>
            </a:r>
            <a:endParaRPr lang="en-US" sz="1200" b="1" dirty="0">
              <a:solidFill>
                <a:srgbClr val="FE10D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9002" y="2495550"/>
            <a:ext cx="426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E10D1"/>
                </a:solidFill>
              </a:rPr>
              <a:t>bad</a:t>
            </a:r>
            <a:endParaRPr lang="en-US" sz="1200" b="1" dirty="0">
              <a:solidFill>
                <a:srgbClr val="FE10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Higher capacity enables 100% non-inductive, eventually satisfying all stability constraints at very large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47750"/>
            <a:ext cx="50292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Favorable for COE, but not for </a:t>
            </a:r>
            <a:r>
              <a:rPr lang="en-US" dirty="0" smtClean="0"/>
              <a:t>capital cost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36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28750"/>
            <a:ext cx="3429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41402" y="2647950"/>
            <a:ext cx="506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E10D1"/>
                </a:solidFill>
              </a:rPr>
              <a:t>good</a:t>
            </a:r>
            <a:endParaRPr lang="en-US" sz="1200" b="1" dirty="0">
              <a:solidFill>
                <a:srgbClr val="FE10D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1402" y="2419350"/>
            <a:ext cx="426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E10D1"/>
                </a:solidFill>
              </a:rPr>
              <a:t>bad</a:t>
            </a:r>
            <a:endParaRPr lang="en-US" sz="1200" b="1" dirty="0">
              <a:solidFill>
                <a:srgbClr val="FE10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441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Higher </a:t>
            </a:r>
            <a:r>
              <a:rPr lang="en-US" dirty="0" smtClean="0"/>
              <a:t>field </a:t>
            </a:r>
            <a:r>
              <a:rPr lang="en-US" dirty="0" smtClean="0"/>
              <a:t>on-axis satisfies all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47750"/>
            <a:ext cx="5029200" cy="3505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More aggressive technology (</a:t>
            </a:r>
            <a:r>
              <a:rPr lang="en-US" dirty="0" err="1" smtClean="0"/>
              <a:t>e.g</a:t>
            </a:r>
            <a:r>
              <a:rPr lang="en-US" dirty="0" smtClean="0"/>
              <a:t> HTS, </a:t>
            </a:r>
            <a:r>
              <a:rPr lang="en-US" dirty="0" err="1" smtClean="0">
                <a:sym typeface="Wingdings" panose="05000000000000000000" pitchFamily="2" charset="2"/>
              </a:rPr>
              <a:t>Sorbom</a:t>
            </a:r>
            <a:r>
              <a:rPr lang="en-US" dirty="0">
                <a:sym typeface="Wingdings" panose="05000000000000000000" pitchFamily="2" charset="2"/>
              </a:rPr>
              <a:t>, Day 5) </a:t>
            </a:r>
            <a:r>
              <a:rPr lang="en-US" dirty="0" smtClean="0"/>
              <a:t>relaxes most plasma physics challenges</a:t>
            </a:r>
            <a:endParaRPr lang="en-US" dirty="0" smtClean="0"/>
          </a:p>
          <a:p>
            <a:pPr lvl="1"/>
            <a:r>
              <a:rPr lang="en-US" dirty="0" smtClean="0"/>
              <a:t>Avoids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 and q* kink limit</a:t>
            </a:r>
          </a:p>
          <a:p>
            <a:endParaRPr lang="en-US" dirty="0" smtClean="0"/>
          </a:p>
          <a:p>
            <a:r>
              <a:rPr lang="en-US" dirty="0" smtClean="0"/>
              <a:t>Higher power density &amp; wall loading</a:t>
            </a:r>
          </a:p>
          <a:p>
            <a:r>
              <a:rPr lang="en-US" dirty="0" smtClean="0"/>
              <a:t>Exacerbates boundary heat flux mitigation challenge, Q</a:t>
            </a:r>
            <a:r>
              <a:rPr lang="en-US" baseline="-25000" dirty="0" smtClean="0"/>
              <a:t>||</a:t>
            </a:r>
            <a:r>
              <a:rPr lang="en-US" dirty="0" smtClean="0"/>
              <a:t> = PB/R</a:t>
            </a:r>
          </a:p>
          <a:p>
            <a:pPr lvl="1"/>
            <a:r>
              <a:rPr lang="en-US" dirty="0" smtClean="0"/>
              <a:t>But radiative detachment solution for plasma exhaust also scales with B [</a:t>
            </a:r>
            <a:r>
              <a:rPr lang="en-US" dirty="0" err="1" smtClean="0"/>
              <a:t>Reinke</a:t>
            </a:r>
            <a:r>
              <a:rPr lang="en-US" dirty="0" smtClean="0"/>
              <a:t>, 2017]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37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52550"/>
            <a:ext cx="33909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32202" y="2599551"/>
            <a:ext cx="506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E10D1"/>
                </a:solidFill>
              </a:rPr>
              <a:t>good</a:t>
            </a:r>
            <a:endParaRPr lang="en-US" sz="1200" b="1" dirty="0">
              <a:solidFill>
                <a:srgbClr val="FE10D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32202" y="2370951"/>
            <a:ext cx="426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E10D1"/>
                </a:solidFill>
              </a:rPr>
              <a:t>bad</a:t>
            </a:r>
            <a:endParaRPr lang="en-US" sz="1200" b="1" dirty="0">
              <a:solidFill>
                <a:srgbClr val="FE10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140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ARIES-ACT study performed trade study in assumed physics and technology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71549"/>
            <a:ext cx="4191000" cy="417195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“ACT”: Advanced and Conservative Tokamak power plant study</a:t>
            </a:r>
          </a:p>
          <a:p>
            <a:pPr lvl="1"/>
            <a:r>
              <a:rPr lang="sv-SE" dirty="0"/>
              <a:t>1000 </a:t>
            </a:r>
            <a:r>
              <a:rPr lang="sv-SE" dirty="0" smtClean="0"/>
              <a:t>MWe</a:t>
            </a:r>
          </a:p>
          <a:p>
            <a:pPr lvl="1"/>
            <a:r>
              <a:rPr lang="sv-SE" dirty="0"/>
              <a:t>100% </a:t>
            </a:r>
            <a:r>
              <a:rPr lang="sv-SE" dirty="0" smtClean="0"/>
              <a:t>non-inductive</a:t>
            </a:r>
          </a:p>
          <a:p>
            <a:pPr lvl="1"/>
            <a:r>
              <a:rPr lang="sv-SE" dirty="0" smtClean="0"/>
              <a:t>PbLi breeder</a:t>
            </a:r>
          </a:p>
          <a:p>
            <a:pPr lvl="1"/>
            <a:r>
              <a:rPr lang="sv-SE" dirty="0"/>
              <a:t>Nb</a:t>
            </a:r>
            <a:r>
              <a:rPr lang="sv-SE" baseline="-25000" dirty="0"/>
              <a:t>3</a:t>
            </a:r>
            <a:r>
              <a:rPr lang="sv-SE" dirty="0"/>
              <a:t>Sn</a:t>
            </a:r>
          </a:p>
          <a:p>
            <a:pPr lvl="1"/>
            <a:r>
              <a:rPr lang="sv-SE" dirty="0" smtClean="0"/>
              <a:t>A=4</a:t>
            </a:r>
            <a:r>
              <a:rPr lang="sv-SE" dirty="0"/>
              <a:t>, </a:t>
            </a:r>
            <a:r>
              <a:rPr lang="sv-SE" dirty="0">
                <a:latin typeface="Symbol" panose="05050102010706020507" pitchFamily="18" charset="2"/>
              </a:rPr>
              <a:t>k</a:t>
            </a:r>
            <a:r>
              <a:rPr lang="sv-SE" dirty="0"/>
              <a:t>=2.2</a:t>
            </a:r>
            <a:endParaRPr lang="en-US" dirty="0" smtClean="0"/>
          </a:p>
          <a:p>
            <a:endParaRPr lang="en-US" sz="1300" dirty="0" smtClean="0"/>
          </a:p>
          <a:p>
            <a:r>
              <a:rPr lang="en-US" dirty="0" smtClean="0"/>
              <a:t>ACT1:  More aggressive physics and technology</a:t>
            </a:r>
          </a:p>
          <a:p>
            <a:pPr lvl="1"/>
            <a:r>
              <a:rPr lang="en-US" dirty="0" smtClean="0"/>
              <a:t>Much smaller (1000 </a:t>
            </a:r>
            <a:r>
              <a:rPr lang="en-US" dirty="0" err="1" smtClean="0"/>
              <a:t>MWe</a:t>
            </a:r>
            <a:r>
              <a:rPr lang="en-US" dirty="0" smtClean="0"/>
              <a:t> at size of ITER)</a:t>
            </a:r>
          </a:p>
          <a:p>
            <a:pPr lvl="1"/>
            <a:r>
              <a:rPr lang="en-US" dirty="0" smtClean="0"/>
              <a:t>Requires elevated confinement (H</a:t>
            </a:r>
            <a:r>
              <a:rPr lang="en-US" baseline="-25000" dirty="0" smtClean="0"/>
              <a:t>98</a:t>
            </a:r>
            <a:r>
              <a:rPr lang="en-US" dirty="0" smtClean="0"/>
              <a:t>=1.65) and good stability (</a:t>
            </a:r>
            <a:r>
              <a:rPr lang="en-US" dirty="0" err="1" smtClean="0">
                <a:latin typeface="Symbol" panose="05050102010706020507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=4.75)</a:t>
            </a:r>
          </a:p>
          <a:p>
            <a:endParaRPr lang="en-US" sz="1300" dirty="0" smtClean="0"/>
          </a:p>
          <a:p>
            <a:r>
              <a:rPr lang="en-US" dirty="0" smtClean="0"/>
              <a:t>ACT2: Conservative physics and technology</a:t>
            </a:r>
          </a:p>
          <a:p>
            <a:pPr lvl="1"/>
            <a:r>
              <a:rPr lang="en-US" dirty="0" smtClean="0"/>
              <a:t>Larger ~ EU-DEMO, higher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p</a:t>
            </a:r>
            <a:r>
              <a:rPr lang="en-US" dirty="0" smtClean="0"/>
              <a:t> and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aux</a:t>
            </a:r>
            <a:r>
              <a:rPr lang="en-US" dirty="0" smtClean="0"/>
              <a:t>, lower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BS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38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71549"/>
            <a:ext cx="5000171" cy="382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23279" y="4705350"/>
            <a:ext cx="1772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333CC"/>
                </a:solidFill>
              </a:rPr>
              <a:t>Kessel et al. (2015)</a:t>
            </a:r>
            <a:endParaRPr lang="en-US" sz="16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recent focus to target pilot plant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Lower capacity, P</a:t>
            </a:r>
            <a:r>
              <a:rPr lang="en-US" baseline="-25000" dirty="0" smtClean="0"/>
              <a:t>net</a:t>
            </a:r>
            <a:r>
              <a:rPr lang="en-US" dirty="0" smtClean="0"/>
              <a:t>~100-200 </a:t>
            </a:r>
            <a:r>
              <a:rPr lang="en-US" dirty="0" err="1" smtClean="0"/>
              <a:t>MWe</a:t>
            </a:r>
            <a:r>
              <a:rPr lang="en-US" dirty="0" smtClean="0"/>
              <a:t> (COE not the immediate concern)</a:t>
            </a:r>
          </a:p>
          <a:p>
            <a:pPr lvl="1"/>
            <a:r>
              <a:rPr lang="en-US" dirty="0"/>
              <a:t>Don’t need to demonstrate 100% of all “essential criteria”, as long as solutions perceived to scale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Target aggressive technology and physics to push for pilot plant at low capital cost (e.g. compact tokamaks, </a:t>
            </a:r>
            <a:r>
              <a:rPr lang="en-US" dirty="0" err="1" smtClean="0"/>
              <a:t>stellarators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68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Schematic of a fusion power plant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0" y="1047750"/>
            <a:ext cx="2590800" cy="3505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Fusion core (magnets, plasma)</a:t>
            </a:r>
          </a:p>
          <a:p>
            <a:r>
              <a:rPr lang="en-US" dirty="0" smtClean="0"/>
              <a:t>Blanket (neutron capture, tritium breeding)</a:t>
            </a:r>
          </a:p>
          <a:p>
            <a:r>
              <a:rPr lang="en-US" dirty="0" err="1" smtClean="0"/>
              <a:t>Divertor</a:t>
            </a:r>
            <a:r>
              <a:rPr lang="en-US" dirty="0" smtClean="0"/>
              <a:t>/PFCs</a:t>
            </a:r>
          </a:p>
          <a:p>
            <a:r>
              <a:rPr lang="en-US" dirty="0" smtClean="0"/>
              <a:t>Heating &amp; current drive</a:t>
            </a:r>
            <a:endParaRPr lang="en-US" dirty="0"/>
          </a:p>
          <a:p>
            <a:r>
              <a:rPr lang="en-US" dirty="0" smtClean="0"/>
              <a:t>Tritium processing and fueling</a:t>
            </a:r>
            <a:endParaRPr lang="en-US" dirty="0"/>
          </a:p>
          <a:p>
            <a:r>
              <a:rPr lang="en-US" dirty="0" smtClean="0"/>
              <a:t>Power conversion</a:t>
            </a:r>
          </a:p>
          <a:p>
            <a:r>
              <a:rPr lang="en-US" dirty="0" smtClean="0"/>
              <a:t>Maintenance </a:t>
            </a:r>
            <a:r>
              <a:rPr lang="en-US" dirty="0" smtClean="0"/>
              <a:t>scheme and waste</a:t>
            </a:r>
            <a:endParaRPr lang="en-US" dirty="0" smtClean="0"/>
          </a:p>
        </p:txBody>
      </p:sp>
      <p:pic>
        <p:nvPicPr>
          <p:cNvPr id="5" name="Picture 2" descr="Image result for fusion triple product vs. 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8" y="927857"/>
            <a:ext cx="6248400" cy="415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field </a:t>
            </a:r>
            <a:r>
              <a:rPr lang="en-US" dirty="0" smtClean="0"/>
              <a:t>HTS magnets enables smaller, net electric pilot plants (ARC design)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47750"/>
            <a:ext cx="53340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Targeting fixed </a:t>
            </a:r>
            <a:r>
              <a:rPr lang="en-US" dirty="0"/>
              <a:t>fusion </a:t>
            </a:r>
            <a:r>
              <a:rPr lang="en-US" dirty="0" smtClean="0"/>
              <a:t>power: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fusion</a:t>
            </a:r>
            <a:r>
              <a:rPr lang="en-US" dirty="0"/>
              <a:t> = 500 </a:t>
            </a:r>
            <a:r>
              <a:rPr lang="en-US" dirty="0" smtClean="0"/>
              <a:t>MW</a:t>
            </a:r>
          </a:p>
          <a:p>
            <a:pPr lvl="0"/>
            <a:r>
              <a:rPr lang="en-US" dirty="0" smtClean="0"/>
              <a:t>HTS coil properties: </a:t>
            </a:r>
            <a:r>
              <a:rPr lang="en-US" dirty="0" err="1"/>
              <a:t>B</a:t>
            </a:r>
            <a:r>
              <a:rPr lang="en-US" baseline="-25000" dirty="0" err="1"/>
              <a:t>max</a:t>
            </a:r>
            <a:r>
              <a:rPr lang="en-US" dirty="0"/>
              <a:t>=18 </a:t>
            </a:r>
            <a:r>
              <a:rPr lang="en-US" dirty="0" smtClean="0"/>
              <a:t>T</a:t>
            </a:r>
            <a:endParaRPr lang="en-US" dirty="0"/>
          </a:p>
          <a:p>
            <a:pPr lvl="0"/>
            <a:r>
              <a:rPr lang="en-US" dirty="0"/>
              <a:t>Shielding: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baseline="-25000" dirty="0"/>
              <a:t>b</a:t>
            </a:r>
            <a:r>
              <a:rPr lang="en-US" dirty="0"/>
              <a:t>=0.5 </a:t>
            </a:r>
            <a:r>
              <a:rPr lang="en-US" dirty="0" smtClean="0"/>
              <a:t>m (&lt;1 m blankets)</a:t>
            </a:r>
            <a:endParaRPr lang="en-US" sz="1800" dirty="0"/>
          </a:p>
          <a:p>
            <a:r>
              <a:rPr lang="en-US" dirty="0"/>
              <a:t>Constraints: </a:t>
            </a:r>
            <a:r>
              <a:rPr lang="en-US" dirty="0" err="1"/>
              <a:t>P</a:t>
            </a:r>
            <a:r>
              <a:rPr lang="en-US" baseline="-25000" dirty="0" err="1"/>
              <a:t>fusion</a:t>
            </a:r>
            <a:r>
              <a:rPr lang="en-US" dirty="0"/>
              <a:t> = 500 MW, </a:t>
            </a:r>
            <a:r>
              <a:rPr lang="en-US" dirty="0" smtClean="0"/>
              <a:t>Q</a:t>
            </a:r>
            <a:r>
              <a:rPr lang="en-US" baseline="-25000" dirty="0" smtClean="0"/>
              <a:t>P</a:t>
            </a:r>
            <a:r>
              <a:rPr lang="en-US" dirty="0" smtClean="0"/>
              <a:t>&gt;25, </a:t>
            </a:r>
            <a:r>
              <a:rPr lang="en-US" dirty="0"/>
              <a:t>q*&gt;2.2</a:t>
            </a:r>
            <a:r>
              <a:rPr lang="en-US" dirty="0" smtClean="0"/>
              <a:t>, </a:t>
            </a:r>
            <a:r>
              <a:rPr lang="en-US" dirty="0" err="1"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baseline="-25000" dirty="0" err="1">
                <a:sym typeface="Wingdings" panose="05000000000000000000" pitchFamily="2" charset="2"/>
              </a:rPr>
              <a:t>N</a:t>
            </a:r>
            <a:r>
              <a:rPr lang="en-US" dirty="0">
                <a:sym typeface="Wingdings" panose="05000000000000000000" pitchFamily="2" charset="2"/>
              </a:rPr>
              <a:t>=&lt;</a:t>
            </a:r>
            <a:r>
              <a:rPr lang="en-US" dirty="0" smtClean="0">
                <a:sym typeface="Wingdings" panose="05000000000000000000" pitchFamily="2" charset="2"/>
              </a:rPr>
              <a:t>3,</a:t>
            </a:r>
            <a:r>
              <a:rPr lang="en-US" dirty="0" smtClean="0"/>
              <a:t> </a:t>
            </a:r>
            <a:r>
              <a:rPr lang="en-US" dirty="0"/>
              <a:t>RF heating cutoff,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n</a:t>
            </a:r>
            <a:r>
              <a:rPr lang="en-US" dirty="0" smtClean="0"/>
              <a:t>&gt;2.5 </a:t>
            </a:r>
            <a:r>
              <a:rPr lang="en-US" dirty="0"/>
              <a:t>MW/m</a:t>
            </a:r>
            <a:r>
              <a:rPr lang="en-US" baseline="30000" dirty="0"/>
              <a:t>2</a:t>
            </a:r>
          </a:p>
          <a:p>
            <a:endParaRPr lang="en-US" dirty="0" smtClean="0"/>
          </a:p>
          <a:p>
            <a:r>
              <a:rPr lang="en-US" dirty="0" smtClean="0"/>
              <a:t>Enforcing 100% non-inductive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P</a:t>
            </a:r>
            <a:r>
              <a:rPr lang="en-US" baseline="-25000" dirty="0" err="1" smtClean="0">
                <a:sym typeface="Wingdings" panose="05000000000000000000" pitchFamily="2" charset="2"/>
              </a:rPr>
              <a:t>net</a:t>
            </a:r>
            <a:r>
              <a:rPr lang="en-US" dirty="0" smtClean="0">
                <a:sym typeface="Wingdings" panose="05000000000000000000" pitchFamily="2" charset="2"/>
              </a:rPr>
              <a:t>=190 MW, </a:t>
            </a:r>
            <a:r>
              <a:rPr lang="en-US" dirty="0" err="1" smtClean="0">
                <a:sym typeface="Wingdings" panose="05000000000000000000" pitchFamily="2" charset="2"/>
              </a:rPr>
              <a:t>f</a:t>
            </a:r>
            <a:r>
              <a:rPr lang="en-US" baseline="-25000" dirty="0" err="1" smtClean="0">
                <a:sym typeface="Wingdings" panose="05000000000000000000" pitchFamily="2" charset="2"/>
              </a:rPr>
              <a:t>BS</a:t>
            </a:r>
            <a:r>
              <a:rPr lang="en-US" dirty="0" smtClean="0">
                <a:sym typeface="Wingdings" panose="05000000000000000000" pitchFamily="2" charset="2"/>
              </a:rPr>
              <a:t>=0.63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Still requires elevated confinement (H</a:t>
            </a:r>
            <a:r>
              <a:rPr lang="en-US" baseline="-25000" dirty="0" smtClean="0">
                <a:sym typeface="Wingdings" panose="05000000000000000000" pitchFamily="2" charset="2"/>
              </a:rPr>
              <a:t>98</a:t>
            </a:r>
            <a:r>
              <a:rPr lang="en-US" dirty="0" smtClean="0">
                <a:sym typeface="Wingdings" panose="05000000000000000000" pitchFamily="2" charset="2"/>
              </a:rPr>
              <a:t>~1.8) for steady-state</a:t>
            </a:r>
            <a:endParaRPr lang="en-US" dirty="0"/>
          </a:p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45894"/>
            <a:ext cx="3625850" cy="3988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74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Lower aspect ratio provides opportunities to achieve improved plasma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6261" y="1047750"/>
            <a:ext cx="45720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Re-write fusion power &amp; gain in terms of B</a:t>
            </a:r>
            <a:r>
              <a:rPr lang="en-US" sz="1800" baseline="-25000" dirty="0" smtClean="0"/>
              <a:t>TF</a:t>
            </a:r>
            <a:r>
              <a:rPr lang="en-US" sz="1800" dirty="0" smtClean="0"/>
              <a:t>, R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, </a:t>
            </a:r>
            <a:r>
              <a:rPr lang="en-US" sz="1800" dirty="0" smtClean="0">
                <a:latin typeface="Symbol" panose="05050102010706020507" pitchFamily="18" charset="2"/>
              </a:rPr>
              <a:t>e</a:t>
            </a:r>
            <a:r>
              <a:rPr lang="en-US" sz="1800" dirty="0" smtClean="0"/>
              <a:t> and </a:t>
            </a:r>
            <a:r>
              <a:rPr lang="en-US" sz="1800" dirty="0" err="1" smtClean="0">
                <a:latin typeface="Symbol" panose="05050102010706020507" pitchFamily="18" charset="2"/>
              </a:rPr>
              <a:t>b</a:t>
            </a:r>
            <a:r>
              <a:rPr lang="en-US" sz="1800" baseline="-25000" dirty="0" err="1" smtClean="0"/>
              <a:t>N</a:t>
            </a:r>
            <a:r>
              <a:rPr lang="en-US" sz="1800" dirty="0" smtClean="0"/>
              <a:t>, </a:t>
            </a:r>
            <a:r>
              <a:rPr lang="en-US" sz="1800" dirty="0" smtClean="0">
                <a:latin typeface="Symbol" panose="05050102010706020507" pitchFamily="18" charset="2"/>
              </a:rPr>
              <a:t>k</a:t>
            </a:r>
            <a:r>
              <a:rPr lang="en-US" sz="1800" dirty="0" smtClean="0"/>
              <a:t> stability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41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75761" y="2522518"/>
            <a:ext cx="48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3333CC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3333CC"/>
                </a:solidFill>
              </a:rPr>
              <a:t>fus</a:t>
            </a:r>
            <a:r>
              <a:rPr lang="en-US" sz="2000" dirty="0" smtClean="0">
                <a:solidFill>
                  <a:srgbClr val="3333CC"/>
                </a:solidFill>
              </a:rPr>
              <a:t> </a:t>
            </a:r>
            <a:r>
              <a:rPr lang="en-US" sz="2000" dirty="0">
                <a:solidFill>
                  <a:srgbClr val="3333CC"/>
                </a:solidFill>
              </a:rPr>
              <a:t>~ B</a:t>
            </a:r>
            <a:r>
              <a:rPr lang="en-US" sz="2000" baseline="-25000" dirty="0">
                <a:solidFill>
                  <a:srgbClr val="3333CC"/>
                </a:solidFill>
              </a:rPr>
              <a:t>TF</a:t>
            </a:r>
            <a:r>
              <a:rPr lang="en-US" sz="2000" baseline="30000" dirty="0">
                <a:solidFill>
                  <a:srgbClr val="3333CC"/>
                </a:solidFill>
              </a:rPr>
              <a:t>4</a:t>
            </a:r>
            <a:r>
              <a:rPr lang="en-US" sz="2000" dirty="0">
                <a:solidFill>
                  <a:srgbClr val="3333CC"/>
                </a:solidFill>
              </a:rPr>
              <a:t>R</a:t>
            </a:r>
            <a:r>
              <a:rPr lang="en-US" sz="2000" baseline="-25000" dirty="0">
                <a:solidFill>
                  <a:srgbClr val="3333CC"/>
                </a:solidFill>
              </a:rPr>
              <a:t>0</a:t>
            </a:r>
            <a:r>
              <a:rPr lang="en-US" sz="2000" baseline="30000" dirty="0">
                <a:solidFill>
                  <a:srgbClr val="3333CC"/>
                </a:solidFill>
              </a:rPr>
              <a:t>3 </a:t>
            </a:r>
            <a:r>
              <a:rPr lang="en-US" sz="2000" dirty="0">
                <a:solidFill>
                  <a:srgbClr val="3333CC"/>
                </a:solidFill>
                <a:sym typeface="Symbol"/>
              </a:rPr>
              <a:t> </a:t>
            </a:r>
            <a:r>
              <a:rPr lang="en-US" sz="2000" b="1" dirty="0" smtClean="0">
                <a:solidFill>
                  <a:srgbClr val="3333CC"/>
                </a:solidFill>
                <a:latin typeface="Symbol" panose="05050102010706020507" pitchFamily="18" charset="2"/>
                <a:sym typeface="Symbol"/>
              </a:rPr>
              <a:t>e</a:t>
            </a:r>
            <a:r>
              <a:rPr lang="en-US" sz="2000" b="1" baseline="30000" dirty="0" smtClean="0">
                <a:solidFill>
                  <a:srgbClr val="3333CC"/>
                </a:solidFill>
                <a:sym typeface="Symbol"/>
              </a:rPr>
              <a:t>3</a:t>
            </a:r>
            <a:r>
              <a:rPr lang="en-US" sz="2000" b="1" dirty="0" smtClean="0">
                <a:solidFill>
                  <a:srgbClr val="3333CC"/>
                </a:solidFill>
                <a:sym typeface="Symbol"/>
              </a:rPr>
              <a:t>(1-</a:t>
            </a:r>
            <a:r>
              <a:rPr lang="en-US" sz="2000" b="1" dirty="0" smtClean="0">
                <a:solidFill>
                  <a:srgbClr val="3333CC"/>
                </a:solidFill>
                <a:latin typeface="Symbol" panose="05050102010706020507" pitchFamily="18" charset="2"/>
                <a:sym typeface="Symbol"/>
              </a:rPr>
              <a:t>e</a:t>
            </a:r>
            <a:r>
              <a:rPr lang="en-US" sz="2000" b="1" dirty="0" smtClean="0">
                <a:solidFill>
                  <a:srgbClr val="3333CC"/>
                </a:solidFill>
                <a:sym typeface="Symbol"/>
              </a:rPr>
              <a:t>-b/R</a:t>
            </a:r>
            <a:r>
              <a:rPr lang="en-US" sz="2000" b="1" baseline="-25000" dirty="0" smtClean="0">
                <a:solidFill>
                  <a:srgbClr val="3333CC"/>
                </a:solidFill>
                <a:sym typeface="Symbol"/>
              </a:rPr>
              <a:t>0</a:t>
            </a:r>
            <a:r>
              <a:rPr lang="en-US" sz="2000" b="1" dirty="0" smtClean="0">
                <a:solidFill>
                  <a:srgbClr val="3333CC"/>
                </a:solidFill>
                <a:sym typeface="Symbol"/>
              </a:rPr>
              <a:t>)</a:t>
            </a:r>
            <a:r>
              <a:rPr lang="en-US" sz="2000" b="1" baseline="30000" dirty="0" smtClean="0">
                <a:solidFill>
                  <a:srgbClr val="3333CC"/>
                </a:solidFill>
                <a:sym typeface="Symbol"/>
              </a:rPr>
              <a:t>4</a:t>
            </a:r>
            <a:r>
              <a:rPr lang="en-US" sz="2000" b="1" dirty="0" smtClean="0">
                <a:solidFill>
                  <a:srgbClr val="3333CC"/>
                </a:solidFill>
                <a:sym typeface="Symbol"/>
              </a:rPr>
              <a:t> </a:t>
            </a:r>
            <a:r>
              <a:rPr lang="en-US" sz="2000" b="1" dirty="0">
                <a:solidFill>
                  <a:srgbClr val="3333CC"/>
                </a:solidFill>
                <a:sym typeface="Symbol"/>
              </a:rPr>
              <a:t> </a:t>
            </a:r>
            <a:r>
              <a:rPr lang="en-US" sz="2000" b="1" dirty="0" smtClean="0">
                <a:solidFill>
                  <a:srgbClr val="3333CC"/>
                </a:solidFill>
                <a:latin typeface="Symbol" panose="05050102010706020507" pitchFamily="18" charset="2"/>
                <a:sym typeface="Symbol"/>
              </a:rPr>
              <a:t>b</a:t>
            </a:r>
            <a:r>
              <a:rPr lang="en-US" sz="2000" b="1" baseline="-25000" dirty="0" smtClean="0">
                <a:solidFill>
                  <a:srgbClr val="3333CC"/>
                </a:solidFill>
                <a:sym typeface="Symbol"/>
              </a:rPr>
              <a:t>N</a:t>
            </a:r>
            <a:r>
              <a:rPr lang="en-US" sz="2000" b="1" baseline="30000" dirty="0" smtClean="0">
                <a:solidFill>
                  <a:srgbClr val="3333CC"/>
                </a:solidFill>
                <a:sym typeface="Symbol"/>
              </a:rPr>
              <a:t>4</a:t>
            </a:r>
            <a:r>
              <a:rPr lang="en-US" sz="2000" b="1" dirty="0" smtClean="0">
                <a:solidFill>
                  <a:srgbClr val="3333CC"/>
                </a:solidFill>
                <a:latin typeface="Symbol" panose="05050102010706020507" pitchFamily="18" charset="2"/>
                <a:sym typeface="Symbol"/>
              </a:rPr>
              <a:t>k</a:t>
            </a:r>
            <a:r>
              <a:rPr lang="en-US" sz="2000" b="1" baseline="30000" dirty="0" smtClean="0">
                <a:solidFill>
                  <a:srgbClr val="3333CC"/>
                </a:solidFill>
                <a:sym typeface="Symbol"/>
              </a:rPr>
              <a:t>4</a:t>
            </a:r>
            <a:r>
              <a:rPr lang="en-US" sz="2000" b="1" dirty="0" smtClean="0">
                <a:solidFill>
                  <a:srgbClr val="3333CC"/>
                </a:solidFill>
                <a:sym typeface="Symbol"/>
              </a:rPr>
              <a:t> </a:t>
            </a:r>
            <a:r>
              <a:rPr lang="en-US" sz="2000" dirty="0" smtClean="0">
                <a:solidFill>
                  <a:srgbClr val="3333CC"/>
                </a:solidFill>
                <a:sym typeface="Symbol"/>
              </a:rPr>
              <a:t> </a:t>
            </a:r>
            <a:r>
              <a:rPr lang="en-US" sz="2000" dirty="0">
                <a:solidFill>
                  <a:srgbClr val="3333CC"/>
                </a:solidFill>
                <a:sym typeface="Symbol"/>
              </a:rPr>
              <a:t>(</a:t>
            </a:r>
            <a:r>
              <a:rPr lang="en-US" sz="2000" dirty="0" smtClean="0">
                <a:solidFill>
                  <a:srgbClr val="3333CC"/>
                </a:solidFill>
                <a:sym typeface="Symbol"/>
              </a:rPr>
              <a:t>C</a:t>
            </a:r>
            <a:r>
              <a:rPr lang="en-US" sz="2000" baseline="-25000" dirty="0" smtClean="0">
                <a:solidFill>
                  <a:srgbClr val="3333CC"/>
                </a:solidFill>
                <a:sym typeface="Symbol"/>
              </a:rPr>
              <a:t>BS</a:t>
            </a:r>
            <a:r>
              <a:rPr lang="en-US" sz="2000" dirty="0" smtClean="0">
                <a:solidFill>
                  <a:srgbClr val="3333CC"/>
                </a:solidFill>
                <a:sym typeface="Symbol"/>
              </a:rPr>
              <a:t>/</a:t>
            </a:r>
            <a:r>
              <a:rPr lang="en-US" sz="2000" dirty="0" err="1" smtClean="0">
                <a:solidFill>
                  <a:srgbClr val="3333CC"/>
                </a:solidFill>
                <a:sym typeface="Symbol"/>
              </a:rPr>
              <a:t>f</a:t>
            </a:r>
            <a:r>
              <a:rPr lang="en-US" sz="2000" baseline="-25000" dirty="0" err="1" smtClean="0">
                <a:solidFill>
                  <a:srgbClr val="3333CC"/>
                </a:solidFill>
                <a:sym typeface="Symbol"/>
              </a:rPr>
              <a:t>BS</a:t>
            </a:r>
            <a:r>
              <a:rPr lang="en-US" sz="2000" dirty="0" smtClean="0">
                <a:solidFill>
                  <a:srgbClr val="3333CC"/>
                </a:solidFill>
                <a:sym typeface="Symbol"/>
              </a:rPr>
              <a:t>)</a:t>
            </a:r>
            <a:r>
              <a:rPr lang="en-US" sz="2000" baseline="30000" dirty="0" smtClean="0">
                <a:solidFill>
                  <a:srgbClr val="3333CC"/>
                </a:solidFill>
                <a:sym typeface="Symbol"/>
              </a:rPr>
              <a:t>2</a:t>
            </a:r>
            <a:endParaRPr lang="en-US" sz="2000" dirty="0">
              <a:solidFill>
                <a:srgbClr val="3333C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2" y="3144513"/>
            <a:ext cx="3886200" cy="76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88281" y="4347448"/>
            <a:ext cx="202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(Petty 08 </a:t>
            </a:r>
            <a:r>
              <a:rPr lang="en-US" dirty="0" err="1" smtClean="0">
                <a:latin typeface="Symbol" panose="05050102010706020507" pitchFamily="18" charset="2"/>
              </a:rPr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 scaling)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7" y="1892691"/>
            <a:ext cx="3630383" cy="245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89561" y="1043940"/>
            <a:ext cx="38862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/>
              <a:t>Lower A=R/a=1/</a:t>
            </a:r>
            <a:r>
              <a:rPr lang="en-US" sz="1800" dirty="0" smtClean="0">
                <a:latin typeface="Symbol" panose="05050102010706020507" pitchFamily="18" charset="2"/>
              </a:rPr>
              <a:t>e</a:t>
            </a:r>
            <a:r>
              <a:rPr lang="en-US" sz="1800" dirty="0" smtClean="0"/>
              <a:t> can access larger stable </a:t>
            </a:r>
            <a:r>
              <a:rPr lang="en-US" sz="1800" dirty="0" err="1" smtClean="0">
                <a:latin typeface="Symbol" panose="05050102010706020507" pitchFamily="18" charset="2"/>
              </a:rPr>
              <a:t>b</a:t>
            </a:r>
            <a:r>
              <a:rPr lang="en-US" sz="1800" baseline="-25000" dirty="0" err="1" smtClean="0"/>
              <a:t>N</a:t>
            </a:r>
            <a:r>
              <a:rPr lang="en-US" sz="1800" dirty="0" smtClean="0"/>
              <a:t> and </a:t>
            </a:r>
            <a:r>
              <a:rPr lang="en-US" sz="1800" dirty="0" smtClean="0">
                <a:latin typeface="Symbol" panose="05050102010706020507" pitchFamily="18" charset="2"/>
              </a:rPr>
              <a:t>k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7160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net</a:t>
            </a:r>
            <a:r>
              <a:rPr lang="en-US" dirty="0"/>
              <a:t> </a:t>
            </a:r>
            <a:r>
              <a:rPr lang="en-US" dirty="0" smtClean="0"/>
              <a:t>maximized at lower A~2-2.4 if </a:t>
            </a:r>
            <a:r>
              <a:rPr lang="en-US" dirty="0" smtClean="0"/>
              <a:t>coil </a:t>
            </a:r>
            <a:r>
              <a:rPr lang="en-US" dirty="0" smtClean="0"/>
              <a:t>current density (J</a:t>
            </a:r>
            <a:r>
              <a:rPr lang="en-US" baseline="-25000" dirty="0" smtClean="0"/>
              <a:t>WP</a:t>
            </a:r>
            <a:r>
              <a:rPr lang="en-US" dirty="0" smtClean="0"/>
              <a:t>) high enough and shielding not too thick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71550"/>
            <a:ext cx="5638801" cy="12954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>
                <a:sym typeface="Wingdings" panose="05000000000000000000" pitchFamily="2" charset="2"/>
              </a:rPr>
              <a:t>Required confinement enhancement H</a:t>
            </a:r>
            <a:r>
              <a:rPr lang="en-US" baseline="-25000" dirty="0" smtClean="0">
                <a:sym typeface="Wingdings" panose="05000000000000000000" pitchFamily="2" charset="2"/>
              </a:rPr>
              <a:t>98</a:t>
            </a:r>
            <a:r>
              <a:rPr lang="en-US" dirty="0" smtClean="0">
                <a:sym typeface="Wingdings" panose="05000000000000000000" pitchFamily="2" charset="2"/>
              </a:rPr>
              <a:t> is still large</a:t>
            </a:r>
          </a:p>
          <a:p>
            <a:pPr lvl="0"/>
            <a:r>
              <a:rPr lang="en-US" dirty="0" smtClean="0">
                <a:sym typeface="Wingdings" panose="05000000000000000000" pitchFamily="2" charset="2"/>
              </a:rPr>
              <a:t>Minimal confinement </a:t>
            </a:r>
            <a:r>
              <a:rPr lang="en-US" dirty="0">
                <a:sym typeface="Wingdings" panose="05000000000000000000" pitchFamily="2" charset="2"/>
              </a:rPr>
              <a:t>enhancement </a:t>
            </a:r>
            <a:r>
              <a:rPr lang="en-US" i="1" dirty="0" smtClean="0">
                <a:sym typeface="Wingdings" panose="05000000000000000000" pitchFamily="2" charset="2"/>
              </a:rPr>
              <a:t>if </a:t>
            </a:r>
            <a:r>
              <a:rPr lang="en-US" dirty="0" smtClean="0">
                <a:sym typeface="Wingdings" panose="05000000000000000000" pitchFamily="2" charset="2"/>
              </a:rPr>
              <a:t>NSTX confinement scaling remains  </a:t>
            </a:r>
            <a:r>
              <a:rPr lang="en-US" b="1" dirty="0" smtClean="0">
                <a:sym typeface="Wingdings" panose="05000000000000000000" pitchFamily="2" charset="2"/>
              </a:rPr>
              <a:t>key NSTX-U research priority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42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20886"/>
            <a:ext cx="3740481" cy="246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119" y="1249131"/>
            <a:ext cx="3590467" cy="197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8" y="3271120"/>
            <a:ext cx="3603692" cy="173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58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300" dirty="0" smtClean="0"/>
              <a:t>Achievable </a:t>
            </a:r>
            <a:r>
              <a:rPr lang="en-US" sz="2300" dirty="0" err="1" smtClean="0"/>
              <a:t>B</a:t>
            </a:r>
            <a:r>
              <a:rPr lang="en-US" sz="2300" baseline="-25000" dirty="0" err="1" smtClean="0"/>
              <a:t>TF,max</a:t>
            </a:r>
            <a:r>
              <a:rPr lang="en-US" sz="2300" dirty="0" smtClean="0"/>
              <a:t> eventually drops with aspect ratio; progressively less central solenoid flux available for ramp-up </a:t>
            </a:r>
            <a:endParaRPr lang="en-US" sz="2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47750"/>
            <a:ext cx="3429000" cy="33944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43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28" y="1090624"/>
            <a:ext cx="2913572" cy="401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559" y="911648"/>
            <a:ext cx="2539703" cy="418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90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Attempts to self-consistently include </a:t>
            </a:r>
            <a:r>
              <a:rPr lang="en-US" dirty="0" err="1" smtClean="0"/>
              <a:t>divertor</a:t>
            </a:r>
            <a:r>
              <a:rPr lang="en-US" dirty="0" smtClean="0"/>
              <a:t> / plasma heat exhaust solution have recently been made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2266950"/>
            <a:ext cx="55626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Additional constraints on required impurity seeding for radiative </a:t>
            </a:r>
            <a:r>
              <a:rPr lang="en-US" dirty="0" err="1" smtClean="0"/>
              <a:t>divertor</a:t>
            </a:r>
            <a:r>
              <a:rPr lang="en-US" dirty="0" smtClean="0"/>
              <a:t> (detachment) provide upper bound on (R</a:t>
            </a:r>
            <a:r>
              <a:rPr lang="en-US" baseline="-25000" dirty="0" smtClean="0"/>
              <a:t>0</a:t>
            </a:r>
            <a:r>
              <a:rPr lang="en-US" dirty="0" smtClean="0"/>
              <a:t>,B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Plus synchrotron radiation increases at higher B </a:t>
            </a:r>
            <a:r>
              <a:rPr lang="en-US" dirty="0" smtClean="0"/>
              <a:t>field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44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047750"/>
            <a:ext cx="30353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28527" y="1173888"/>
                <a:ext cx="5556970" cy="3611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𝛂</m:t>
                          </m:r>
                        </m:sub>
                      </m:sSub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𝐚𝐮𝐱</m:t>
                          </m:r>
                        </m:sub>
                      </m:sSub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𝐥𝐨𝐬𝐬</m:t>
                          </m:r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𝐜𝐨𝐧𝐝𝐮𝐜𝐭𝐢𝐨𝐧</m:t>
                          </m:r>
                        </m:sub>
                      </m:sSub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b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𝐫𝐚𝐝</m:t>
                          </m:r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𝐁𝐫𝐞𝐡𝐦</m:t>
                          </m:r>
                        </m:sub>
                      </m:sSub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sz="1600" b="1">
                              <a:latin typeface="Cambria Math"/>
                            </a:rPr>
                            <m:t>𝐫𝐚𝐝</m:t>
                          </m:r>
                          <m:r>
                            <a:rPr lang="en-US" sz="1600" b="1">
                              <a:latin typeface="Cambria Math"/>
                            </a:rPr>
                            <m:t>,</m:t>
                          </m:r>
                          <m:r>
                            <a:rPr lang="en-US" sz="1600" b="1" i="0" smtClean="0">
                              <a:latin typeface="Cambria Math"/>
                            </a:rPr>
                            <m:t>𝐬𝐲𝐧𝐜</m:t>
                          </m:r>
                        </m:sub>
                      </m:sSub>
                      <m:r>
                        <a:rPr lang="en-US" sz="1600" b="1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b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𝐫𝐚𝐝</m:t>
                          </m:r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𝐢𝐦𝐩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27" y="1173888"/>
                <a:ext cx="5556970" cy="361125"/>
              </a:xfrm>
              <a:prstGeom prst="rect">
                <a:avLst/>
              </a:prstGeom>
              <a:blipFill rotWithShape="1">
                <a:blip r:embed="rId3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486400" y="4640580"/>
            <a:ext cx="3117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chemeClr val="tx2"/>
                </a:solidFill>
              </a:rPr>
              <a:t>Siccinio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dirty="0" err="1">
                <a:solidFill>
                  <a:schemeClr val="tx2"/>
                </a:solidFill>
              </a:rPr>
              <a:t>Nucl</a:t>
            </a:r>
            <a:r>
              <a:rPr lang="en-US" sz="1400" b="1" dirty="0">
                <a:solidFill>
                  <a:schemeClr val="tx2"/>
                </a:solidFill>
              </a:rPr>
              <a:t>. Fusion 58, 016032 (2018)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267200" y="1535014"/>
            <a:ext cx="609600" cy="7319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3989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Stellarators</a:t>
            </a:r>
            <a:r>
              <a:rPr lang="en-US" dirty="0" smtClean="0"/>
              <a:t> offer path to steady-state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net</a:t>
            </a:r>
            <a:r>
              <a:rPr lang="en-US" dirty="0" smtClean="0"/>
              <a:t>&gt;0,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eng</a:t>
            </a:r>
            <a:r>
              <a:rPr lang="en-US" dirty="0" smtClean="0"/>
              <a:t>&gt;1 at lower </a:t>
            </a:r>
            <a:r>
              <a:rPr lang="en-US" dirty="0" err="1"/>
              <a:t>P</a:t>
            </a:r>
            <a:r>
              <a:rPr lang="en-US" baseline="-25000" dirty="0" err="1"/>
              <a:t>recirc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fusion</a:t>
            </a:r>
            <a:endParaRPr lang="en-US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047749"/>
                <a:ext cx="5791200" cy="3900101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Intrinsically steady-state, don’t need to sustain internal plasma current, 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aux</a:t>
                </a:r>
                <a:r>
                  <a:rPr lang="en-US" dirty="0" smtClean="0"/>
                  <a:t> can be smaller </a:t>
                </a:r>
                <a:r>
                  <a:rPr lang="en-US" dirty="0" smtClean="0">
                    <a:sym typeface="Wingdings" panose="05000000000000000000" pitchFamily="2" charset="2"/>
                  </a:rPr>
                  <a:t> much lower recirculating </a:t>
                </a:r>
                <a:r>
                  <a:rPr lang="en-US" dirty="0" smtClean="0">
                    <a:sym typeface="Wingdings" panose="05000000000000000000" pitchFamily="2" charset="2"/>
                  </a:rPr>
                  <a:t>power: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𝐏</m:t>
                        </m:r>
                      </m:e>
                      <m:sub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𝐧𝐞𝐭</m:t>
                        </m:r>
                      </m:sub>
                    </m:sSub>
                    <m:r>
                      <a:rPr lang="en-US" b="1" i="1">
                        <a:solidFill>
                          <a:srgbClr val="0000FF"/>
                        </a:solidFill>
                        <a:latin typeface="Cambria Math"/>
                      </a:rPr>
                      <m:t>≈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𝐏</m:t>
                        </m:r>
                      </m:e>
                      <m:sub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𝐟𝐮𝐬</m:t>
                        </m:r>
                      </m:sub>
                    </m:sSub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𝛈</m:t>
                        </m:r>
                      </m:e>
                      <m:sub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𝐭𝐡</m:t>
                        </m:r>
                      </m:sub>
                    </m:sSub>
                    <m:r>
                      <a:rPr lang="en-US" b="1" i="1">
                        <a:solidFill>
                          <a:srgbClr val="0000FF"/>
                        </a:solidFill>
                        <a:latin typeface="Cambria Math"/>
                      </a:rPr>
                      <m:t>⋅</m:t>
                    </m:r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</a:rPr>
                      <m:t>𝟎</m:t>
                    </m:r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</a:rPr>
                      <m:t>.</m:t>
                    </m:r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</a:rPr>
                      <m:t>𝟗𝟒</m:t>
                    </m:r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</a:rPr>
                      <m:t> −</m:t>
                    </m:r>
                    <m:f>
                      <m:f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𝐏</m:t>
                            </m:r>
                          </m:e>
                          <m:sub>
                            <m:r>
                              <a:rPr lang="en-US" b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𝐚𝐮𝐱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𝛈</m:t>
                            </m:r>
                          </m:e>
                          <m:sub>
                            <m:r>
                              <a:rPr lang="en-US" b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𝐚𝐮𝐱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Avoids current-driven “disruptions”  eases control needs, alleviates some availability/risk concerns</a:t>
                </a: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Different global MHD stability characteristics  can operate at higher density, potentially relaxing some plasma facing component (PFC) constraints</a:t>
                </a:r>
              </a:p>
              <a:p>
                <a:endParaRPr lang="en-US" dirty="0" smtClean="0"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3D </a:t>
                </a:r>
                <a:r>
                  <a:rPr lang="en-US" dirty="0" smtClean="0">
                    <a:sym typeface="Wingdings" panose="05000000000000000000" pitchFamily="2" charset="2"/>
                  </a:rPr>
                  <a:t>shape adds complexity to coils, blanket, plumbing</a:t>
                </a:r>
                <a:r>
                  <a:rPr lang="en-US" dirty="0">
                    <a:sym typeface="Wingdings" panose="05000000000000000000" pitchFamily="2" charset="2"/>
                  </a:rPr>
                  <a:t>,</a:t>
                </a:r>
                <a:r>
                  <a:rPr lang="en-US" dirty="0" smtClean="0">
                    <a:sym typeface="Wingdings" panose="05000000000000000000" pitchFamily="2" charset="2"/>
                  </a:rPr>
                  <a:t> but also provides freedom for optimization  critical research area</a:t>
                </a: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Modular coils can be constructed and shipped; biggest tokamak PF coils must be wound on-site (e.g. ITER PF coil building)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047749"/>
                <a:ext cx="5791200" cy="3900101"/>
              </a:xfrm>
              <a:blipFill rotWithShape="1">
                <a:blip r:embed="rId2"/>
                <a:stretch>
                  <a:fillRect l="-526" t="-1094" r="-947" b="-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45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71550"/>
            <a:ext cx="2819400" cy="405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92091" y="1581150"/>
            <a:ext cx="527709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Bader</a:t>
            </a:r>
            <a:endParaRPr lang="en-US" sz="1100" b="1" dirty="0"/>
          </a:p>
          <a:p>
            <a:pPr algn="ctr"/>
            <a:r>
              <a:rPr lang="en-US" sz="1100" b="1" dirty="0" smtClean="0"/>
              <a:t>Day 4</a:t>
            </a:r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772400" y="3181350"/>
            <a:ext cx="54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chemeClr val="tx2"/>
                </a:solidFill>
              </a:rPr>
              <a:t>Zohm</a:t>
            </a:r>
            <a:endParaRPr lang="en-US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9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Conceptual power/pilot plant design studies must consider self-consistent integrated solution including nuclear, engineering and plasma physics constraints</a:t>
            </a:r>
          </a:p>
          <a:p>
            <a:pPr lvl="1"/>
            <a:r>
              <a:rPr lang="en-US" dirty="0"/>
              <a:t>Neutron absorption, blanket </a:t>
            </a:r>
            <a:r>
              <a:rPr lang="en-US" dirty="0" smtClean="0"/>
              <a:t>concepts, superconductor </a:t>
            </a:r>
            <a:r>
              <a:rPr lang="en-US" dirty="0"/>
              <a:t>technology, current drive efficiencies</a:t>
            </a:r>
            <a:r>
              <a:rPr lang="en-US" dirty="0" smtClean="0"/>
              <a:t>, confinement</a:t>
            </a:r>
            <a:r>
              <a:rPr lang="en-US" dirty="0"/>
              <a:t>, stability </a:t>
            </a:r>
            <a:r>
              <a:rPr lang="en-US" dirty="0" smtClean="0"/>
              <a:t>limits, 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Studies </a:t>
            </a:r>
            <a:r>
              <a:rPr lang="en-US" dirty="0"/>
              <a:t>have been performed highlighting key </a:t>
            </a:r>
            <a:r>
              <a:rPr lang="en-US" dirty="0" smtClean="0"/>
              <a:t>sensitivities that influence performance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ym typeface="Wingdings" panose="05000000000000000000" pitchFamily="2" charset="2"/>
              </a:rPr>
              <a:t>motivates critical, innovative research in US &amp; worldwide fusion programs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Tokamak plasmas exhibit a few different operating </a:t>
            </a:r>
            <a:r>
              <a:rPr lang="en-US" dirty="0" smtClean="0"/>
              <a:t>regimes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47750"/>
            <a:ext cx="6477000" cy="3810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L-mode (“low” confinement mode)</a:t>
            </a:r>
          </a:p>
          <a:p>
            <a:r>
              <a:rPr lang="en-US" dirty="0" smtClean="0"/>
              <a:t>H-mode (“high” confinement mode):</a:t>
            </a:r>
            <a:r>
              <a:rPr lang="en-US" dirty="0" smtClean="0">
                <a:sym typeface="Wingdings" panose="05000000000000000000" pitchFamily="2" charset="2"/>
              </a:rPr>
              <a:t> with sufficient power passing through the edge, an edge transport barrier spontaneously develops  considerably improved confinement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There are others (QH-mode, I-mode, VH-mode, EP-H mode, …)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Access to H-mode depends on a “L-H threshold power”, </a:t>
            </a:r>
            <a:r>
              <a:rPr lang="en-US" b="1" dirty="0" smtClean="0">
                <a:solidFill>
                  <a:srgbClr val="3333CC"/>
                </a:solidFill>
                <a:sym typeface="Wingdings" panose="05000000000000000000" pitchFamily="2" charset="2"/>
              </a:rPr>
              <a:t>P</a:t>
            </a:r>
            <a:r>
              <a:rPr lang="en-US" b="1" baseline="-25000" dirty="0" smtClean="0">
                <a:solidFill>
                  <a:srgbClr val="3333CC"/>
                </a:solidFill>
                <a:sym typeface="Wingdings" panose="05000000000000000000" pitchFamily="2" charset="2"/>
              </a:rPr>
              <a:t>L/H</a:t>
            </a:r>
            <a:r>
              <a:rPr lang="en-US" b="1" dirty="0" smtClean="0">
                <a:solidFill>
                  <a:srgbClr val="3333CC"/>
                </a:solidFill>
                <a:sym typeface="Wingdings" panose="05000000000000000000" pitchFamily="2" charset="2"/>
              </a:rPr>
              <a:t>~0.049</a:t>
            </a:r>
            <a:r>
              <a:rPr lang="en-US" b="1" dirty="0" smtClean="0">
                <a:solidFill>
                  <a:srgbClr val="3333CC"/>
                </a:solidFill>
                <a:sym typeface="Symbol"/>
              </a:rPr>
              <a:t></a:t>
            </a:r>
            <a:r>
              <a:rPr lang="en-US" b="1" dirty="0" smtClean="0">
                <a:solidFill>
                  <a:srgbClr val="3333CC"/>
                </a:solidFill>
                <a:sym typeface="Wingdings" panose="05000000000000000000" pitchFamily="2" charset="2"/>
              </a:rPr>
              <a:t>B</a:t>
            </a:r>
            <a:r>
              <a:rPr lang="en-US" b="1" baseline="30000" dirty="0" smtClean="0">
                <a:solidFill>
                  <a:srgbClr val="3333CC"/>
                </a:solidFill>
                <a:sym typeface="Wingdings" panose="05000000000000000000" pitchFamily="2" charset="2"/>
              </a:rPr>
              <a:t>0.80</a:t>
            </a:r>
            <a:r>
              <a:rPr lang="en-US" b="1" dirty="0" smtClean="0">
                <a:solidFill>
                  <a:srgbClr val="3333CC"/>
                </a:solidFill>
                <a:sym typeface="Wingdings" panose="05000000000000000000" pitchFamily="2" charset="2"/>
              </a:rPr>
              <a:t>n</a:t>
            </a:r>
            <a:r>
              <a:rPr lang="en-US" b="1" baseline="30000" dirty="0" smtClean="0">
                <a:solidFill>
                  <a:srgbClr val="3333CC"/>
                </a:solidFill>
                <a:sym typeface="Wingdings" panose="05000000000000000000" pitchFamily="2" charset="2"/>
              </a:rPr>
              <a:t>0.72</a:t>
            </a:r>
            <a:r>
              <a:rPr lang="en-US" b="1" dirty="0" smtClean="0">
                <a:solidFill>
                  <a:srgbClr val="3333CC"/>
                </a:solidFill>
                <a:sym typeface="Wingdings" panose="05000000000000000000" pitchFamily="2" charset="2"/>
              </a:rPr>
              <a:t>S</a:t>
            </a:r>
            <a:r>
              <a:rPr lang="en-US" b="1" baseline="30000" dirty="0" smtClean="0">
                <a:solidFill>
                  <a:srgbClr val="3333CC"/>
                </a:solidFill>
                <a:sym typeface="Wingdings" panose="05000000000000000000" pitchFamily="2" charset="2"/>
              </a:rPr>
              <a:t>0.94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Power crossing the last closed flux surface (</a:t>
            </a:r>
            <a:r>
              <a:rPr lang="en-US" dirty="0" err="1" smtClean="0">
                <a:sym typeface="Wingdings" panose="05000000000000000000" pitchFamily="2" charset="2"/>
              </a:rPr>
              <a:t>P</a:t>
            </a:r>
            <a:r>
              <a:rPr lang="en-US" baseline="-25000" dirty="0" err="1" smtClean="0">
                <a:sym typeface="Wingdings" panose="05000000000000000000" pitchFamily="2" charset="2"/>
              </a:rPr>
              <a:t>sep</a:t>
            </a:r>
            <a:r>
              <a:rPr lang="en-US" dirty="0" smtClean="0">
                <a:sym typeface="Wingdings" panose="05000000000000000000" pitchFamily="2" charset="2"/>
              </a:rPr>
              <a:t> = </a:t>
            </a:r>
            <a:r>
              <a:rPr lang="en-US" dirty="0" err="1" smtClean="0">
                <a:sym typeface="Wingdings" panose="05000000000000000000" pitchFamily="2" charset="2"/>
              </a:rPr>
              <a:t>P</a:t>
            </a:r>
            <a:r>
              <a:rPr lang="en-US" baseline="-25000" dirty="0" err="1" smtClean="0">
                <a:sym typeface="Wingdings" panose="05000000000000000000" pitchFamily="2" charset="2"/>
              </a:rPr>
              <a:t>conduction,loss</a:t>
            </a:r>
            <a:r>
              <a:rPr lang="en-US" dirty="0" smtClean="0">
                <a:sym typeface="Wingdings" panose="05000000000000000000" pitchFamily="2" charset="2"/>
              </a:rPr>
              <a:t> – </a:t>
            </a:r>
            <a:r>
              <a:rPr lang="en-US" dirty="0" err="1" smtClean="0">
                <a:sym typeface="Wingdings" panose="05000000000000000000" pitchFamily="2" charset="2"/>
              </a:rPr>
              <a:t>P</a:t>
            </a:r>
            <a:r>
              <a:rPr lang="en-US" baseline="-25000" dirty="0" err="1" smtClean="0">
                <a:sym typeface="Wingdings" panose="05000000000000000000" pitchFamily="2" charset="2"/>
              </a:rPr>
              <a:t>rad</a:t>
            </a:r>
            <a:r>
              <a:rPr lang="en-US" dirty="0" smtClean="0">
                <a:sym typeface="Wingdings" panose="05000000000000000000" pitchFamily="2" charset="2"/>
              </a:rPr>
              <a:t>) must be bigger then P</a:t>
            </a:r>
            <a:r>
              <a:rPr lang="en-US" baseline="-25000" dirty="0" smtClean="0">
                <a:sym typeface="Wingdings" panose="05000000000000000000" pitchFamily="2" charset="2"/>
              </a:rPr>
              <a:t>L/H</a:t>
            </a:r>
            <a:r>
              <a:rPr lang="en-US" dirty="0" smtClean="0">
                <a:sym typeface="Wingdings" panose="05000000000000000000" pitchFamily="2" charset="2"/>
              </a:rPr>
              <a:t> to remain in H-mode: </a:t>
            </a:r>
            <a:r>
              <a:rPr lang="en-US" b="1" dirty="0" err="1" smtClean="0">
                <a:solidFill>
                  <a:srgbClr val="3333CC"/>
                </a:solidFill>
                <a:sym typeface="Wingdings" panose="05000000000000000000" pitchFamily="2" charset="2"/>
              </a:rPr>
              <a:t>P</a:t>
            </a:r>
            <a:r>
              <a:rPr lang="en-US" b="1" baseline="-25000" dirty="0" err="1" smtClean="0">
                <a:solidFill>
                  <a:srgbClr val="3333CC"/>
                </a:solidFill>
                <a:sym typeface="Wingdings" panose="05000000000000000000" pitchFamily="2" charset="2"/>
              </a:rPr>
              <a:t>sep</a:t>
            </a:r>
            <a:r>
              <a:rPr lang="en-US" b="1" dirty="0" smtClean="0">
                <a:solidFill>
                  <a:srgbClr val="3333CC"/>
                </a:solidFill>
                <a:sym typeface="Wingdings" panose="05000000000000000000" pitchFamily="2" charset="2"/>
              </a:rPr>
              <a:t> &gt; P</a:t>
            </a:r>
            <a:r>
              <a:rPr lang="en-US" b="1" baseline="-25000" dirty="0" smtClean="0">
                <a:solidFill>
                  <a:srgbClr val="3333CC"/>
                </a:solidFill>
                <a:sym typeface="Wingdings" panose="05000000000000000000" pitchFamily="2" charset="2"/>
              </a:rPr>
              <a:t>L/H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"/>
          <a:stretch/>
        </p:blipFill>
        <p:spPr bwMode="auto">
          <a:xfrm>
            <a:off x="6477000" y="1047750"/>
            <a:ext cx="2497899" cy="320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57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Inductive current drive (for ramp-up and “flat top” </a:t>
            </a:r>
            <a:r>
              <a:rPr lang="en-US" u="sng" dirty="0"/>
              <a:t>in tokamaks</a:t>
            </a:r>
            <a:r>
              <a:rPr lang="en-US" dirty="0" smtClean="0"/>
              <a:t>) requires a central </a:t>
            </a:r>
            <a:r>
              <a:rPr lang="en-US" dirty="0" smtClean="0"/>
              <a:t>solenoid (CS)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724150"/>
            <a:ext cx="8610600" cy="228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Can estimate how much central solenoid flux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>
                <a:latin typeface="Symbol" panose="05050102010706020507" pitchFamily="18" charset="2"/>
                <a:sym typeface="Symbol"/>
              </a:rPr>
              <a:t></a:t>
            </a:r>
            <a:r>
              <a:rPr lang="en-US" baseline="-25000" dirty="0" smtClean="0"/>
              <a:t>CS</a:t>
            </a:r>
            <a:r>
              <a:rPr lang="en-US" dirty="0" smtClean="0"/>
              <a:t> (V-s) required to ramp-up plasma current (prior to 100% non-inductive flat-top):</a:t>
            </a:r>
          </a:p>
          <a:p>
            <a:pPr lvl="1"/>
            <a:r>
              <a:rPr lang="en-US" dirty="0" smtClean="0"/>
              <a:t>Resistivity: 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 err="1" smtClean="0">
                <a:latin typeface="Symbol" panose="05050102010706020507" pitchFamily="18" charset="2"/>
                <a:sym typeface="Symbol"/>
              </a:rPr>
              <a:t></a:t>
            </a:r>
            <a:r>
              <a:rPr lang="en-US" baseline="-25000" dirty="0" err="1" smtClean="0">
                <a:sym typeface="Symbol"/>
              </a:rPr>
              <a:t>res</a:t>
            </a:r>
            <a:r>
              <a:rPr lang="en-US" dirty="0" smtClean="0"/>
              <a:t> ~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baseline="-25000" dirty="0" smtClean="0"/>
              <a:t>0</a:t>
            </a:r>
            <a:r>
              <a:rPr lang="en-US" dirty="0" smtClean="0"/>
              <a:t>I</a:t>
            </a:r>
            <a:r>
              <a:rPr lang="en-US" baseline="-25000" dirty="0" smtClean="0"/>
              <a:t>p</a:t>
            </a:r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endParaRPr lang="en-US" dirty="0" smtClean="0"/>
          </a:p>
          <a:p>
            <a:pPr lvl="1"/>
            <a:r>
              <a:rPr lang="en-US" dirty="0" smtClean="0"/>
              <a:t>Self-inductance</a:t>
            </a:r>
            <a:r>
              <a:rPr lang="en-US" dirty="0" smtClean="0"/>
              <a:t>: 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 err="1" smtClean="0">
                <a:latin typeface="Symbol" panose="05050102010706020507" pitchFamily="18" charset="2"/>
                <a:sym typeface="Symbol"/>
              </a:rPr>
              <a:t></a:t>
            </a:r>
            <a:r>
              <a:rPr lang="en-US" baseline="-25000" dirty="0" err="1" smtClean="0">
                <a:sym typeface="Symbol"/>
              </a:rPr>
              <a:t>ind</a:t>
            </a:r>
            <a:r>
              <a:rPr lang="en-US" dirty="0" smtClean="0"/>
              <a:t> </a:t>
            </a:r>
            <a:r>
              <a:rPr lang="en-US" dirty="0"/>
              <a:t>~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P</a:t>
            </a:r>
            <a:r>
              <a:rPr lang="en-US" dirty="0" err="1" smtClean="0"/>
              <a:t>I</a:t>
            </a:r>
            <a:r>
              <a:rPr lang="en-US" baseline="-25000" dirty="0" err="1" smtClean="0"/>
              <a:t>p</a:t>
            </a:r>
            <a:endParaRPr lang="en-US" baseline="-25000" dirty="0"/>
          </a:p>
          <a:p>
            <a:pPr lvl="1"/>
            <a:endParaRPr lang="en-US" dirty="0" smtClean="0"/>
          </a:p>
          <a:p>
            <a:r>
              <a:rPr lang="en-US" dirty="0" smtClean="0"/>
              <a:t>Motivates research on non-inductive plasma break-down and current ramp-up schemes (Diem, Day 2; </a:t>
            </a:r>
            <a:r>
              <a:rPr lang="en-US" dirty="0" err="1" smtClean="0"/>
              <a:t>Battaglia</a:t>
            </a:r>
            <a:r>
              <a:rPr lang="en-US" dirty="0" smtClean="0"/>
              <a:t>, Day 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48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286000" y="1047750"/>
                <a:ext cx="4318298" cy="1622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∂</m:t>
                          </m:r>
                        </m:num>
                        <m:den>
                          <m:r>
                            <a:rPr lang="en-US" b="0" i="0" smtClean="0">
                              <a:latin typeface="Cambria Math"/>
                            </a:rPr>
                            <m:t>∂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B</m:t>
                          </m:r>
                          <m:r>
                            <a:rPr lang="en-US" i="0">
                              <a:latin typeface="Cambria Math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dS</m:t>
                          </m:r>
                        </m:e>
                      </m:nary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a:rPr lang="en-US" i="0">
                          <a:latin typeface="Cambria Math"/>
                        </a:rPr>
                        <m:t>−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0" smtClean="0">
                              <a:latin typeface="Cambria Math"/>
                            </a:rPr>
                            <m:t>∇×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E</m:t>
                          </m:r>
                          <m:r>
                            <a:rPr lang="en-US" i="0">
                              <a:latin typeface="Cambria Math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dS</m:t>
                          </m:r>
                        </m:e>
                      </m:nary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a:rPr lang="en-US" b="0" i="0" smtClean="0">
                          <a:latin typeface="Cambria Math"/>
                        </a:rPr>
                        <m:t>−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b="0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dl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/>
                            </a:rPr>
                            <m:t>∂</m:t>
                          </m:r>
                        </m:num>
                        <m:den>
                          <m:r>
                            <a:rPr lang="en-US" i="0">
                              <a:latin typeface="Cambria Math"/>
                            </a:rPr>
                            <m:t>∂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t</m:t>
                          </m:r>
                        </m:den>
                      </m:f>
                      <m:sSub>
                        <m:sSubPr>
                          <m:ctrlPr>
                            <a:rPr lang="en-US" b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CS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b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loop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𝚫</m:t>
                          </m:r>
                          <m:r>
                            <a:rPr lang="en-US" b="1" i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𝚽</m:t>
                          </m:r>
                        </m:e>
                        <m:sub>
                          <m:r>
                            <a:rPr lang="en-US" b="1" i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𝐂𝐒</m:t>
                          </m:r>
                        </m:sub>
                      </m:sSub>
                      <m:r>
                        <a:rPr lang="en-US" b="1" i="0" smtClean="0">
                          <a:solidFill>
                            <a:srgbClr val="3333CC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0" smtClean="0">
                          <a:solidFill>
                            <a:srgbClr val="3333CC"/>
                          </a:solidFill>
                          <a:latin typeface="Cambria Math"/>
                        </a:rPr>
                        <m:t>𝚫</m:t>
                      </m:r>
                      <m:sSub>
                        <m:sSubPr>
                          <m:ctrlPr>
                            <a:rPr lang="en-US" b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𝚽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𝐫𝐞𝐬</m:t>
                          </m:r>
                        </m:sub>
                      </m:sSub>
                      <m:r>
                        <a:rPr lang="en-US" b="1" i="0" smtClean="0">
                          <a:solidFill>
                            <a:srgbClr val="3333CC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0" smtClean="0">
                          <a:solidFill>
                            <a:srgbClr val="3333CC"/>
                          </a:solidFill>
                          <a:latin typeface="Cambria Math"/>
                        </a:rPr>
                        <m:t>𝚫</m:t>
                      </m:r>
                      <m:sSub>
                        <m:sSubPr>
                          <m:ctrlPr>
                            <a:rPr lang="en-US" b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𝚽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𝐢𝐧𝐝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3333CC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047750"/>
                <a:ext cx="4318298" cy="16225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572000" y="3472940"/>
                <a:ext cx="1166280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3333CC"/>
                          </a:solidFill>
                          <a:latin typeface="Cambria Math"/>
                        </a:rPr>
                        <m:t>𝚫</m:t>
                      </m:r>
                      <m:sSub>
                        <m:sSubPr>
                          <m:ctrlPr>
                            <a:rPr lang="en-US" b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𝚽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𝐂𝐒</m:t>
                          </m:r>
                        </m:sub>
                      </m:sSub>
                      <m:r>
                        <a:rPr lang="en-US" b="1" i="0" smtClean="0">
                          <a:solidFill>
                            <a:srgbClr val="3333CC"/>
                          </a:solidFill>
                          <a:latin typeface="Cambria Math"/>
                        </a:rPr>
                        <m:t>~</m:t>
                      </m:r>
                      <m:sSub>
                        <m:sSubPr>
                          <m:ctrlPr>
                            <a:rPr lang="en-US" b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𝐩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3333CC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472940"/>
                <a:ext cx="1166280" cy="394210"/>
              </a:xfrm>
              <a:prstGeom prst="rect">
                <a:avLst/>
              </a:prstGeom>
              <a:blipFill rotWithShape="1"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86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" y="0"/>
            <a:ext cx="8991600" cy="762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Shrinking aspec</a:t>
            </a:r>
            <a:r>
              <a:rPr lang="en-US" sz="2400" dirty="0" smtClean="0"/>
              <a:t>t ratio ultimately constrained by stress limits, current density limits, central solenoid requirements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71549"/>
            <a:ext cx="6781800" cy="373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49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28565" y="4778573"/>
            <a:ext cx="2442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C. Perks, SULI 2018 project</a:t>
            </a:r>
            <a:endParaRPr lang="en-US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Conceptual design studies make front-end decisions and assumptions, then optimize </a:t>
            </a:r>
            <a:r>
              <a:rPr lang="en-US" dirty="0" smtClean="0"/>
              <a:t>remaining </a:t>
            </a:r>
            <a:r>
              <a:rPr lang="en-US" b="1" dirty="0" smtClean="0"/>
              <a:t>inter-dependencies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47750"/>
            <a:ext cx="8991600" cy="3810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Define mission deliverables like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e,net</a:t>
            </a:r>
            <a:r>
              <a:rPr lang="en-US" dirty="0" smtClean="0"/>
              <a:t>, availability, cost metrics, e.g.</a:t>
            </a:r>
            <a:endParaRPr lang="en-US" dirty="0" smtClean="0"/>
          </a:p>
          <a:p>
            <a:pPr lvl="1"/>
            <a:r>
              <a:rPr lang="en-US" dirty="0" smtClean="0"/>
              <a:t>Nth-of-a-kind power plant with competitive COE</a:t>
            </a:r>
          </a:p>
          <a:p>
            <a:pPr lvl="1"/>
            <a:r>
              <a:rPr lang="en-US" dirty="0" smtClean="0"/>
              <a:t>Demonstration reactor (DEMO), validate all systems expected for power plant</a:t>
            </a:r>
          </a:p>
          <a:p>
            <a:pPr lvl="1"/>
            <a:r>
              <a:rPr lang="en-US" dirty="0" smtClean="0"/>
              <a:t>Pilot plant that produces net electricity, establishes capability for high average power output, demonstrates safe production and handling of tritium as well as feasibility of a closed fuel cycle (2019/2020 Community Planning Process Report)</a:t>
            </a:r>
            <a:endParaRPr lang="en-US" dirty="0" smtClean="0"/>
          </a:p>
          <a:p>
            <a:r>
              <a:rPr lang="en-US" dirty="0" smtClean="0"/>
              <a:t>Choose a core architecture (steady-state tokamak, pulsed tokamak, </a:t>
            </a:r>
            <a:r>
              <a:rPr lang="en-US" dirty="0" err="1" smtClean="0"/>
              <a:t>stellarator</a:t>
            </a:r>
            <a:r>
              <a:rPr lang="en-US" dirty="0" smtClean="0"/>
              <a:t>, inertial fusion, …), </a:t>
            </a:r>
          </a:p>
          <a:p>
            <a:r>
              <a:rPr lang="en-US" dirty="0" smtClean="0"/>
              <a:t>O</a:t>
            </a:r>
            <a:r>
              <a:rPr lang="en-US" dirty="0" smtClean="0"/>
              <a:t>ther elements might be assumed up front (blanket materials, heating scheme, …), ideally perform “trade” study to quantify impact</a:t>
            </a:r>
          </a:p>
          <a:p>
            <a:endParaRPr lang="en-US" dirty="0" smtClean="0"/>
          </a:p>
          <a:p>
            <a:r>
              <a:rPr lang="en-US" b="1" dirty="0" smtClean="0"/>
              <a:t>Methodology: Start with 0D “systems studies</a:t>
            </a:r>
            <a:r>
              <a:rPr lang="en-US" b="1" dirty="0" smtClean="0"/>
              <a:t>” (today’s talk), </a:t>
            </a:r>
            <a:r>
              <a:rPr lang="en-US" b="1" dirty="0" smtClean="0"/>
              <a:t>validate design points with higher fidelity analysis, iterate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plant vs. pilot plant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95350"/>
            <a:ext cx="8991600" cy="3829050"/>
          </a:xfrm>
        </p:spPr>
        <p:txBody>
          <a:bodyPr>
            <a:noAutofit/>
          </a:bodyPr>
          <a:lstStyle/>
          <a:p>
            <a:r>
              <a:rPr lang="en-US" sz="1600" dirty="0" smtClean="0"/>
              <a:t>A number of </a:t>
            </a:r>
            <a:r>
              <a:rPr lang="en-US" sz="1600" dirty="0" smtClean="0"/>
              <a:t>essential criteria </a:t>
            </a:r>
            <a:r>
              <a:rPr lang="en-US" sz="1600" dirty="0" smtClean="0"/>
              <a:t>for attractive power plants have been </a:t>
            </a:r>
            <a:r>
              <a:rPr lang="en-US" sz="1600" dirty="0" smtClean="0"/>
              <a:t>identified [El-</a:t>
            </a:r>
            <a:r>
              <a:rPr lang="en-US" sz="1600" dirty="0" err="1" smtClean="0"/>
              <a:t>Guebaly</a:t>
            </a:r>
            <a:r>
              <a:rPr lang="en-US" sz="1600" dirty="0" smtClean="0"/>
              <a:t>]</a:t>
            </a:r>
            <a:endParaRPr lang="en-US" sz="1600" dirty="0" smtClean="0"/>
          </a:p>
          <a:p>
            <a:pPr lvl="1"/>
            <a:r>
              <a:rPr lang="en-US" sz="1400" dirty="0"/>
              <a:t>Economically </a:t>
            </a:r>
            <a:r>
              <a:rPr lang="en-US" sz="1400" dirty="0" smtClean="0"/>
              <a:t>competitive cost-of electricity (COE); load-following </a:t>
            </a:r>
            <a:r>
              <a:rPr lang="en-US" sz="1400" dirty="0"/>
              <a:t>capacity and range of unit </a:t>
            </a:r>
            <a:r>
              <a:rPr lang="en-US" sz="1400" dirty="0" smtClean="0"/>
              <a:t>sizes; </a:t>
            </a:r>
            <a:r>
              <a:rPr lang="en-US" sz="1400" dirty="0"/>
              <a:t>H</a:t>
            </a:r>
            <a:r>
              <a:rPr lang="en-US" sz="1400" dirty="0" smtClean="0"/>
              <a:t>igh </a:t>
            </a:r>
            <a:r>
              <a:rPr lang="en-US" sz="1400" dirty="0"/>
              <a:t>system </a:t>
            </a:r>
            <a:r>
              <a:rPr lang="en-US" sz="1400" dirty="0" smtClean="0"/>
              <a:t>availability; Tritium </a:t>
            </a:r>
            <a:r>
              <a:rPr lang="en-US" sz="1400" dirty="0"/>
              <a:t>self-sufficiency with closed fuel </a:t>
            </a:r>
            <a:r>
              <a:rPr lang="en-US" sz="1400" dirty="0" smtClean="0"/>
              <a:t>cycle; Radiation-resistant materials for long lifetime; RAMI (Reliability</a:t>
            </a:r>
            <a:r>
              <a:rPr lang="en-US" sz="1400" dirty="0"/>
              <a:t>, availability, maintainability, </a:t>
            </a:r>
            <a:r>
              <a:rPr lang="en-US" sz="1400" dirty="0" err="1" smtClean="0"/>
              <a:t>inspectability</a:t>
            </a:r>
            <a:r>
              <a:rPr lang="en-US" sz="1400" dirty="0" smtClean="0"/>
              <a:t>); Easy </a:t>
            </a:r>
            <a:r>
              <a:rPr lang="en-US" sz="1400" dirty="0"/>
              <a:t>to </a:t>
            </a:r>
            <a:r>
              <a:rPr lang="en-US" sz="1400" dirty="0" smtClean="0"/>
              <a:t>license; Intrinsic safety; Integral </a:t>
            </a:r>
            <a:r>
              <a:rPr lang="en-US" sz="1400" dirty="0"/>
              <a:t>radioactive waste management and decommissioning plan</a:t>
            </a:r>
          </a:p>
          <a:p>
            <a:r>
              <a:rPr lang="en-US" sz="1600" dirty="0" smtClean="0"/>
              <a:t>Many </a:t>
            </a:r>
            <a:r>
              <a:rPr lang="en-US" sz="1600" dirty="0" smtClean="0"/>
              <a:t>international partners are pursuing “DEMO” reactors to demonstrate many of the </a:t>
            </a:r>
            <a:r>
              <a:rPr lang="en-US" sz="1600" dirty="0" smtClean="0"/>
              <a:t>above</a:t>
            </a:r>
            <a:endParaRPr lang="en-US" sz="1600" dirty="0"/>
          </a:p>
          <a:p>
            <a:pPr lvl="1"/>
            <a:r>
              <a:rPr lang="en-US" sz="1400" dirty="0" smtClean="0"/>
              <a:t>Using most mature (least risky) technologies and physics assumptions generally leads to very large power plants (R~9 m tokamaks, up to R~20 m </a:t>
            </a:r>
            <a:r>
              <a:rPr lang="en-US" sz="1400" dirty="0" err="1" smtClean="0"/>
              <a:t>stellarators</a:t>
            </a:r>
            <a:r>
              <a:rPr lang="en-US" sz="1400" dirty="0" smtClean="0"/>
              <a:t>)</a:t>
            </a:r>
          </a:p>
          <a:p>
            <a:r>
              <a:rPr lang="en-US" sz="1600" dirty="0" smtClean="0"/>
              <a:t>Recent </a:t>
            </a:r>
            <a:r>
              <a:rPr lang="en-US" sz="1600" dirty="0" smtClean="0"/>
              <a:t>US vision* to pursue as a mission a pilot plant </a:t>
            </a:r>
            <a:r>
              <a:rPr lang="en-US" sz="1600" i="1" dirty="0" smtClean="0"/>
              <a:t>at low capital cost</a:t>
            </a:r>
            <a:r>
              <a:rPr lang="en-US" sz="1600" dirty="0" smtClean="0"/>
              <a:t>, perceived to be more attractive to development within th</a:t>
            </a:r>
            <a:r>
              <a:rPr lang="en-US" sz="1600" dirty="0" smtClean="0"/>
              <a:t>e US energy market</a:t>
            </a:r>
            <a:endParaRPr lang="en-US" sz="1600" dirty="0" smtClean="0"/>
          </a:p>
          <a:p>
            <a:pPr lvl="1"/>
            <a:r>
              <a:rPr lang="en-US" sz="1400" dirty="0" smtClean="0"/>
              <a:t>Emphasis on </a:t>
            </a:r>
            <a:r>
              <a:rPr lang="en-US" sz="1400" dirty="0" smtClean="0"/>
              <a:t>raising “Technical Readiness” of low-maturity innovations to lower capital cost</a:t>
            </a:r>
            <a:endParaRPr lang="en-US" sz="1400" dirty="0" smtClean="0"/>
          </a:p>
          <a:p>
            <a:r>
              <a:rPr lang="en-US" sz="1600" dirty="0" smtClean="0">
                <a:hlinkClick r:id="rId2"/>
              </a:rPr>
              <a:t>Recent call by </a:t>
            </a:r>
            <a:r>
              <a:rPr lang="en-US" sz="1600" dirty="0" smtClean="0">
                <a:hlinkClick r:id="rId2"/>
              </a:rPr>
              <a:t>DOE </a:t>
            </a:r>
            <a:r>
              <a:rPr lang="en-US" sz="1600" dirty="0" smtClean="0">
                <a:hlinkClick r:id="rId2"/>
              </a:rPr>
              <a:t>for </a:t>
            </a:r>
            <a:r>
              <a:rPr lang="en-US" sz="1600" dirty="0" smtClean="0">
                <a:hlinkClick r:id="rId2"/>
              </a:rPr>
              <a:t>NAS </a:t>
            </a:r>
            <a:r>
              <a:rPr lang="en-US" sz="1600" dirty="0" smtClean="0">
                <a:hlinkClick r:id="rId2"/>
              </a:rPr>
              <a:t>to perform a “fast-track</a:t>
            </a:r>
            <a:r>
              <a:rPr lang="en-US" sz="1600" dirty="0" smtClean="0">
                <a:hlinkClick r:id="rId2"/>
              </a:rPr>
              <a:t>” U.S. Compact Pilot Plant study</a:t>
            </a:r>
            <a:r>
              <a:rPr lang="en-US" sz="1600" dirty="0" smtClean="0"/>
              <a:t> to</a:t>
            </a:r>
            <a:r>
              <a:rPr lang="en-US" sz="1600" dirty="0" smtClean="0"/>
              <a:t>: (1) identify key goals for pilot plant; (2) list principle innovations needed for private sector to address, perhaps in concert with DOE efforts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8954" y="4705350"/>
            <a:ext cx="788444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u="sng" baseline="30000" dirty="0" smtClean="0">
                <a:solidFill>
                  <a:schemeClr val="accent1"/>
                </a:solidFill>
                <a:hlinkClick r:id="rId3"/>
              </a:rPr>
              <a:t>*</a:t>
            </a:r>
            <a:r>
              <a:rPr lang="en-US" sz="1600" u="sng" dirty="0" smtClean="0">
                <a:solidFill>
                  <a:schemeClr val="accent1"/>
                </a:solidFill>
                <a:hlinkClick r:id="rId3"/>
              </a:rPr>
              <a:t>NAS Burning Plasma report (2018)</a:t>
            </a:r>
            <a:r>
              <a:rPr lang="en-US" sz="1600" dirty="0" smtClean="0">
                <a:solidFill>
                  <a:schemeClr val="accent1"/>
                </a:solidFill>
              </a:rPr>
              <a:t>, </a:t>
            </a:r>
            <a:r>
              <a:rPr lang="en-US" sz="1600" u="sng" dirty="0" smtClean="0">
                <a:solidFill>
                  <a:schemeClr val="accent1"/>
                </a:solidFill>
                <a:hlinkClick r:id="rId4"/>
              </a:rPr>
              <a:t>APS-DPP Community Planning Process report </a:t>
            </a:r>
            <a:r>
              <a:rPr lang="en-US" sz="1600" u="sng" dirty="0">
                <a:solidFill>
                  <a:schemeClr val="accent1"/>
                </a:solidFill>
                <a:hlinkClick r:id="rId4"/>
              </a:rPr>
              <a:t>2019/2020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2553" y="3148340"/>
            <a:ext cx="1138453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err="1" smtClean="0"/>
              <a:t>Umstattd</a:t>
            </a:r>
            <a:r>
              <a:rPr lang="en-US" sz="1100" b="1" dirty="0" smtClean="0"/>
              <a:t>, Day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0" y="4291340"/>
            <a:ext cx="1226618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err="1" smtClean="0"/>
              <a:t>Mumgaard</a:t>
            </a:r>
            <a:r>
              <a:rPr lang="en-US" sz="1100" b="1" dirty="0" smtClean="0"/>
              <a:t>, Day </a:t>
            </a:r>
            <a:r>
              <a:rPr lang="en-US" sz="1100" b="1" dirty="0"/>
              <a:t>8</a:t>
            </a:r>
            <a:endParaRPr lang="en-US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270736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block diagram of </a:t>
            </a:r>
            <a:r>
              <a:rPr lang="en-US" dirty="0" smtClean="0"/>
              <a:t>plant power </a:t>
            </a:r>
            <a:r>
              <a:rPr lang="en-US" dirty="0"/>
              <a:t>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71550"/>
            <a:ext cx="8991600" cy="3048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86200" y="1581150"/>
            <a:ext cx="4648200" cy="2895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72811" y="2724150"/>
            <a:ext cx="3051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Fusion power plant</a:t>
            </a:r>
            <a:endParaRPr lang="en-US" sz="2800" b="1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7</a:t>
            </a:fld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590800" y="1962150"/>
            <a:ext cx="1295400" cy="6096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P</a:t>
            </a:r>
            <a:r>
              <a:rPr lang="en-US" sz="1600" b="1" baseline="-25000" dirty="0" err="1" smtClean="0">
                <a:solidFill>
                  <a:schemeClr val="tx1"/>
                </a:solidFill>
              </a:rPr>
              <a:t>recirculating</a:t>
            </a:r>
            <a:endParaRPr lang="en-US" sz="1600" b="1" baseline="-25000" dirty="0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flipH="1">
            <a:off x="2799734" y="3687318"/>
            <a:ext cx="1086465" cy="5608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P</a:t>
            </a:r>
            <a:r>
              <a:rPr lang="en-US" sz="1600" b="1" baseline="-25000" dirty="0" err="1" smtClean="0">
                <a:solidFill>
                  <a:schemeClr val="tx1"/>
                </a:solidFill>
              </a:rPr>
              <a:t>gross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baseline="-25000" dirty="0" smtClean="0">
                <a:solidFill>
                  <a:schemeClr val="tx1"/>
                </a:solidFill>
              </a:rPr>
              <a:t>elec.</a:t>
            </a:r>
            <a:endParaRPr lang="en-US" sz="1600" b="1" baseline="-25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" y="2876550"/>
            <a:ext cx="2571134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Q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eng</a:t>
            </a:r>
            <a:r>
              <a:rPr lang="en-US" b="1" dirty="0" smtClean="0">
                <a:solidFill>
                  <a:srgbClr val="FF0000"/>
                </a:solidFill>
              </a:rPr>
              <a:t>=</a:t>
            </a:r>
            <a:r>
              <a:rPr lang="en-US" b="1" dirty="0" err="1" smtClean="0">
                <a:solidFill>
                  <a:srgbClr val="FF0000"/>
                </a:solidFill>
              </a:rPr>
              <a:t>P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net</a:t>
            </a:r>
            <a:r>
              <a:rPr lang="en-US" b="1" baseline="-25000" dirty="0">
                <a:solidFill>
                  <a:srgbClr val="FF0000"/>
                </a:solidFill>
              </a:rPr>
              <a:t> </a:t>
            </a:r>
            <a:r>
              <a:rPr lang="en-US" b="1" baseline="-25000" dirty="0" smtClean="0">
                <a:solidFill>
                  <a:srgbClr val="FF0000"/>
                </a:solidFill>
              </a:rPr>
              <a:t>electric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</a:rPr>
              <a:t>P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recirculating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flipH="1">
            <a:off x="1504334" y="3687318"/>
            <a:ext cx="1086465" cy="5608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P</a:t>
            </a:r>
            <a:r>
              <a:rPr lang="en-US" sz="1600" b="1" baseline="-25000" dirty="0" err="1" smtClean="0">
                <a:solidFill>
                  <a:schemeClr val="tx1"/>
                </a:solidFill>
              </a:rPr>
              <a:t>net</a:t>
            </a:r>
            <a:r>
              <a:rPr lang="en-US" sz="1600" b="1" baseline="-25000" dirty="0" smtClean="0">
                <a:solidFill>
                  <a:schemeClr val="tx1"/>
                </a:solidFill>
              </a:rPr>
              <a:t> electric</a:t>
            </a:r>
            <a:endParaRPr lang="en-US" sz="1600" b="1" baseline="-250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743200" y="2495550"/>
            <a:ext cx="0" cy="1371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block diagram of </a:t>
            </a:r>
            <a:r>
              <a:rPr lang="en-US" dirty="0" smtClean="0"/>
              <a:t>plant power </a:t>
            </a:r>
            <a:r>
              <a:rPr lang="en-US" dirty="0" smtClean="0"/>
              <a:t>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71550"/>
            <a:ext cx="8991600" cy="3048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86200" y="1581150"/>
            <a:ext cx="4648200" cy="2895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629400" y="2495550"/>
            <a:ext cx="1447800" cy="1371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Fusion core plasma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410200" y="2647950"/>
            <a:ext cx="1219200" cy="5608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P</a:t>
            </a:r>
            <a:r>
              <a:rPr lang="en-US" sz="1600" b="1" baseline="-25000" dirty="0" err="1" smtClean="0">
                <a:solidFill>
                  <a:schemeClr val="tx1"/>
                </a:solidFill>
              </a:rPr>
              <a:t>heat,ext</a:t>
            </a:r>
            <a:endParaRPr lang="en-US" sz="1600" b="1" baseline="-250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flipH="1">
            <a:off x="5410200" y="3181350"/>
            <a:ext cx="1181100" cy="9906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P</a:t>
            </a:r>
            <a:r>
              <a:rPr lang="en-US" sz="1600" b="1" baseline="-25000" dirty="0" err="1" smtClean="0">
                <a:solidFill>
                  <a:schemeClr val="tx1"/>
                </a:solidFill>
              </a:rPr>
              <a:t>fusion</a:t>
            </a:r>
            <a:r>
              <a:rPr lang="en-US" sz="1600" b="1" baseline="-250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+ </a:t>
            </a:r>
            <a:r>
              <a:rPr lang="en-US" sz="1600" b="1" dirty="0" err="1" smtClean="0">
                <a:solidFill>
                  <a:schemeClr val="tx1"/>
                </a:solidFill>
              </a:rPr>
              <a:t>P</a:t>
            </a:r>
            <a:r>
              <a:rPr lang="en-US" sz="1600" b="1" baseline="-25000" dirty="0" err="1" smtClean="0">
                <a:solidFill>
                  <a:schemeClr val="tx1"/>
                </a:solidFill>
              </a:rPr>
              <a:t>heat,ext</a:t>
            </a:r>
            <a:endParaRPr lang="en-US" sz="1600" b="1" baseline="-25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1962150"/>
            <a:ext cx="21336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Q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=</a:t>
            </a:r>
            <a:r>
              <a:rPr lang="en-US" b="1" dirty="0" err="1" smtClean="0">
                <a:solidFill>
                  <a:srgbClr val="FF0000"/>
                </a:solidFill>
              </a:rPr>
              <a:t>P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fusion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</a:rPr>
              <a:t>P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heat,external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590800" y="1962150"/>
            <a:ext cx="1295400" cy="6096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P</a:t>
            </a:r>
            <a:r>
              <a:rPr lang="en-US" sz="1600" b="1" baseline="-25000" dirty="0" err="1" smtClean="0">
                <a:solidFill>
                  <a:schemeClr val="tx1"/>
                </a:solidFill>
              </a:rPr>
              <a:t>recirculating</a:t>
            </a:r>
            <a:endParaRPr lang="en-US" sz="1600" b="1" baseline="-25000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flipH="1">
            <a:off x="2799734" y="3687318"/>
            <a:ext cx="1086465" cy="5608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P</a:t>
            </a:r>
            <a:r>
              <a:rPr lang="en-US" sz="1600" b="1" baseline="-25000" dirty="0" err="1" smtClean="0">
                <a:solidFill>
                  <a:schemeClr val="tx1"/>
                </a:solidFill>
              </a:rPr>
              <a:t>gross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baseline="-25000" dirty="0" smtClean="0">
                <a:solidFill>
                  <a:schemeClr val="tx1"/>
                </a:solidFill>
              </a:rPr>
              <a:t>elec.</a:t>
            </a:r>
            <a:endParaRPr lang="en-US" sz="1600" b="1" baseline="-25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2876550"/>
            <a:ext cx="2571134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Q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eng</a:t>
            </a:r>
            <a:r>
              <a:rPr lang="en-US" b="1" dirty="0" smtClean="0">
                <a:solidFill>
                  <a:srgbClr val="FF0000"/>
                </a:solidFill>
              </a:rPr>
              <a:t>=</a:t>
            </a:r>
            <a:r>
              <a:rPr lang="en-US" b="1" dirty="0" err="1" smtClean="0">
                <a:solidFill>
                  <a:srgbClr val="FF0000"/>
                </a:solidFill>
              </a:rPr>
              <a:t>P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net</a:t>
            </a:r>
            <a:r>
              <a:rPr lang="en-US" b="1" baseline="-25000" dirty="0">
                <a:solidFill>
                  <a:srgbClr val="FF0000"/>
                </a:solidFill>
              </a:rPr>
              <a:t> </a:t>
            </a:r>
            <a:r>
              <a:rPr lang="en-US" b="1" baseline="-25000" dirty="0" smtClean="0">
                <a:solidFill>
                  <a:srgbClr val="FF0000"/>
                </a:solidFill>
              </a:rPr>
              <a:t>electric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</a:rPr>
              <a:t>P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recirculating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6200" y="1657350"/>
            <a:ext cx="1143000" cy="1271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Plasma heating, coils / </a:t>
            </a:r>
            <a:r>
              <a:rPr lang="en-US" sz="1400" b="1" dirty="0" err="1" smtClean="0">
                <a:solidFill>
                  <a:schemeClr val="tx1"/>
                </a:solidFill>
              </a:rPr>
              <a:t>cryo</a:t>
            </a:r>
            <a:r>
              <a:rPr lang="en-US" sz="1400" b="1" dirty="0" smtClean="0">
                <a:solidFill>
                  <a:schemeClr val="tx1"/>
                </a:solidFill>
              </a:rPr>
              <a:t>, pumps, T processing, plant, …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endCxn id="6" idx="1"/>
          </p:cNvCxnSpPr>
          <p:nvPr/>
        </p:nvCxnSpPr>
        <p:spPr>
          <a:xfrm>
            <a:off x="4800600" y="2647950"/>
            <a:ext cx="609600" cy="2804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886200" y="3534918"/>
            <a:ext cx="1143000" cy="865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</a:t>
            </a:r>
            <a:r>
              <a:rPr lang="en-US" sz="1400" b="1" dirty="0" smtClean="0">
                <a:solidFill>
                  <a:schemeClr val="tx1"/>
                </a:solidFill>
              </a:rPr>
              <a:t>hermal conversion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(energy storage?)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029200" y="3676650"/>
            <a:ext cx="381000" cy="106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18934" y="3025973"/>
            <a:ext cx="1159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inefficiencies</a:t>
            </a:r>
            <a:endParaRPr lang="en-US" sz="1400" b="1" dirty="0"/>
          </a:p>
        </p:txBody>
      </p:sp>
      <p:sp>
        <p:nvSpPr>
          <p:cNvPr id="17" name="Right Arrow 16"/>
          <p:cNvSpPr/>
          <p:nvPr/>
        </p:nvSpPr>
        <p:spPr>
          <a:xfrm flipH="1">
            <a:off x="1504334" y="3687318"/>
            <a:ext cx="1086465" cy="5608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P</a:t>
            </a:r>
            <a:r>
              <a:rPr lang="en-US" sz="1600" b="1" baseline="-25000" dirty="0" err="1" smtClean="0">
                <a:solidFill>
                  <a:schemeClr val="tx1"/>
                </a:solidFill>
              </a:rPr>
              <a:t>net</a:t>
            </a:r>
            <a:r>
              <a:rPr lang="en-US" sz="1600" b="1" baseline="-25000" dirty="0" smtClean="0">
                <a:solidFill>
                  <a:schemeClr val="tx1"/>
                </a:solidFill>
              </a:rPr>
              <a:t> electric</a:t>
            </a:r>
            <a:endParaRPr lang="en-US" sz="1600" b="1" baseline="-250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743200" y="2495550"/>
            <a:ext cx="0" cy="1371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2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More detailed block diagram of </a:t>
            </a:r>
            <a:r>
              <a:rPr lang="en-US" b="1" dirty="0" smtClean="0"/>
              <a:t>plant power </a:t>
            </a:r>
            <a:r>
              <a:rPr lang="en-US" b="1" dirty="0" smtClean="0"/>
              <a:t>balance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3" b="11357"/>
          <a:stretch/>
        </p:blipFill>
        <p:spPr bwMode="auto">
          <a:xfrm>
            <a:off x="381000" y="963930"/>
            <a:ext cx="7800975" cy="336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85C8-DA36-4BD3-A323-5567AE8D50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0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35868</TotalTime>
  <Words>5317</Words>
  <Application>Microsoft Office PowerPoint</Application>
  <PresentationFormat>On-screen Show (16:9)</PresentationFormat>
  <Paragraphs>520</Paragraphs>
  <Slides>49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Integrated optimization of (toroidal magnetic) fusion power plants</vt:lpstr>
      <vt:lpstr>Goals of this talk</vt:lpstr>
      <vt:lpstr>A non-engineered, turbulent path: From engineering, to turbulence, to fusion plasmas, to plasma turbulence (and maybe back to engineering … one day?)</vt:lpstr>
      <vt:lpstr>Schematic of a fusion power plant</vt:lpstr>
      <vt:lpstr>Conceptual design studies make front-end decisions and assumptions, then optimize remaining inter-dependencies</vt:lpstr>
      <vt:lpstr>Power plant vs. pilot plant considerations</vt:lpstr>
      <vt:lpstr>Simple block diagram of plant power balance</vt:lpstr>
      <vt:lpstr>Simple block diagram of plant power balance</vt:lpstr>
      <vt:lpstr>More detailed block diagram of plant power balance</vt:lpstr>
      <vt:lpstr>More detailed block diagram of plant power balance</vt:lpstr>
      <vt:lpstr>Electricity output &amp; gain depend on fusion power &amp; gain, thermal efficiency, and external heating efficiency</vt:lpstr>
      <vt:lpstr>Electricity output &amp; gain depend on fusion power &amp; gain, thermal efficiency, and external heating efficiency</vt:lpstr>
      <vt:lpstr>Cost-of-electricity (COE) and capital cost are also of great interest</vt:lpstr>
      <vt:lpstr>Remainder of this talk: assemble expressions, relations and constraints for Pfusion, Paux, Qp, hth, haux, …</vt:lpstr>
      <vt:lpstr>Some geometry definitions</vt:lpstr>
      <vt:lpstr>Fusion power depends on pressure and volume</vt:lpstr>
      <vt:lpstr>Fusion gain depends on the “triple product” nTtE (power balance)</vt:lpstr>
      <vt:lpstr>Achievable fusion gain tied to global plasma stability limits, engineering limits and energy confinement time</vt:lpstr>
      <vt:lpstr>Energy confinement time characterized by various empirical or semi-empirical scalings</vt:lpstr>
      <vt:lpstr>Nature of turbulent losses can vary with machine geometry and operating regimes  opportunities for improved performance</vt:lpstr>
      <vt:lpstr>Global stability (MHD, others) provides a number of constraints</vt:lpstr>
      <vt:lpstr>Steady-state tokamaks require 100% non-inductive current</vt:lpstr>
      <vt:lpstr>Auxiliary heating required to access high temperatures and to drive current</vt:lpstr>
      <vt:lpstr>Steady-state current in a tokamak provides a very challenging constraint</vt:lpstr>
      <vt:lpstr>Divertor and first wall material limits constrain exhaust power &amp; particle handling</vt:lpstr>
      <vt:lpstr>Radial build depends on TF coils, blanket, minor radius and central solenoid</vt:lpstr>
      <vt:lpstr>Breeder-blanket thickness requirement largely determined by neutron absorption issues</vt:lpstr>
      <vt:lpstr>Thermal efficiency depends on achievable temperatures in blanket coolant and thermodynamic cycle</vt:lpstr>
      <vt:lpstr>Coil sizing &amp; achievable B0 field depend on required structural material to support JB forces + winding pack to support current</vt:lpstr>
      <vt:lpstr>Width of supporting coil structure determined by material stress limits, can limit BTF (B0)</vt:lpstr>
      <vt:lpstr>Width of winding pack depends on achievable current density, can limit BTF (B0)</vt:lpstr>
      <vt:lpstr>Let’s put it all together to identify integrated self-consistent solutions</vt:lpstr>
      <vt:lpstr>Power plant example: Pe,net=1000 MWe , steady-state using well-established (~conservative) physics limits [Freidberg tutorial]</vt:lpstr>
      <vt:lpstr>Not possible to satisfy 100% non-inductive or kink stability limit due to large required current</vt:lpstr>
      <vt:lpstr>Enhanced confinement enables 100% non-inductive scenario</vt:lpstr>
      <vt:lpstr>Higher capacity enables 100% non-inductive, eventually satisfying all stability constraints at very large scale</vt:lpstr>
      <vt:lpstr>Higher field on-axis satisfies all constraints</vt:lpstr>
      <vt:lpstr>ARIES-ACT study performed trade study in assumed physics and technology limits</vt:lpstr>
      <vt:lpstr>More recent focus to target pilot plant parameters</vt:lpstr>
      <vt:lpstr>High field HTS magnets enables smaller, net electric pilot plants (ARC design)</vt:lpstr>
      <vt:lpstr>Lower aspect ratio provides opportunities to achieve improved plasma performance</vt:lpstr>
      <vt:lpstr>Pnet maximized at lower A~2-2.4 if coil current density (JWP) high enough and shielding not too thick </vt:lpstr>
      <vt:lpstr>Achievable BTF,max eventually drops with aspect ratio; progressively less central solenoid flux available for ramp-up </vt:lpstr>
      <vt:lpstr>Attempts to self-consistently include divertor / plasma heat exhaust solution have recently been made</vt:lpstr>
      <vt:lpstr>Stellarators offer path to steady-state Pnet&gt;0, Qeng&gt;1 at lower Precirc &amp; Pfusion</vt:lpstr>
      <vt:lpstr>Summary</vt:lpstr>
      <vt:lpstr>Tokamak plasmas exhibit a few different operating regimes</vt:lpstr>
      <vt:lpstr>Inductive current drive (for ramp-up and “flat top” in tokamaks) requires a central solenoid (CS)</vt:lpstr>
      <vt:lpstr>Shrinking aspect ratio ultimately constrained by stress limits, current density limits, central solenoid requirements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Walter Guttenfelder</dc:creator>
  <cp:lastModifiedBy>Walter Guttenfelder</cp:lastModifiedBy>
  <cp:revision>753</cp:revision>
  <dcterms:created xsi:type="dcterms:W3CDTF">2020-05-22T14:56:29Z</dcterms:created>
  <dcterms:modified xsi:type="dcterms:W3CDTF">2020-06-23T19:16:51Z</dcterms:modified>
</cp:coreProperties>
</file>